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8" r:id="rId1"/>
  </p:sldMasterIdLst>
  <p:notesMasterIdLst>
    <p:notesMasterId r:id="rId38"/>
  </p:notesMasterIdLst>
  <p:handoutMasterIdLst>
    <p:handoutMasterId r:id="rId39"/>
  </p:handoutMasterIdLst>
  <p:sldIdLst>
    <p:sldId id="259" r:id="rId2"/>
    <p:sldId id="343" r:id="rId3"/>
    <p:sldId id="345" r:id="rId4"/>
    <p:sldId id="344" r:id="rId5"/>
    <p:sldId id="331" r:id="rId6"/>
    <p:sldId id="269" r:id="rId7"/>
    <p:sldId id="322" r:id="rId8"/>
    <p:sldId id="342" r:id="rId9"/>
    <p:sldId id="354" r:id="rId10"/>
    <p:sldId id="290" r:id="rId11"/>
    <p:sldId id="295" r:id="rId12"/>
    <p:sldId id="324" r:id="rId13"/>
    <p:sldId id="312" r:id="rId14"/>
    <p:sldId id="296" r:id="rId15"/>
    <p:sldId id="292" r:id="rId16"/>
    <p:sldId id="291" r:id="rId17"/>
    <p:sldId id="309" r:id="rId18"/>
    <p:sldId id="267" r:id="rId19"/>
    <p:sldId id="262" r:id="rId20"/>
    <p:sldId id="278" r:id="rId21"/>
    <p:sldId id="287" r:id="rId22"/>
    <p:sldId id="298" r:id="rId23"/>
    <p:sldId id="299" r:id="rId24"/>
    <p:sldId id="288" r:id="rId25"/>
    <p:sldId id="330" r:id="rId26"/>
    <p:sldId id="304" r:id="rId27"/>
    <p:sldId id="329" r:id="rId28"/>
    <p:sldId id="350" r:id="rId29"/>
    <p:sldId id="352" r:id="rId30"/>
    <p:sldId id="306" r:id="rId31"/>
    <p:sldId id="353" r:id="rId32"/>
    <p:sldId id="335" r:id="rId33"/>
    <p:sldId id="346" r:id="rId34"/>
    <p:sldId id="351" r:id="rId35"/>
    <p:sldId id="340" r:id="rId36"/>
    <p:sldId id="34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79CC93D-E52E-4D84-901B-11D7331DD495}">
          <p14:sldIdLst>
            <p14:sldId id="259"/>
          </p14:sldIdLst>
        </p14:section>
        <p14:section name="Áttekintés és célkitűzések" id="{ABA716BF-3A5C-4ADB-94C9-CFEF84EBA240}">
          <p14:sldIdLst>
            <p14:sldId id="343"/>
            <p14:sldId id="345"/>
            <p14:sldId id="344"/>
            <p14:sldId id="331"/>
            <p14:sldId id="269"/>
            <p14:sldId id="322"/>
            <p14:sldId id="342"/>
            <p14:sldId id="354"/>
            <p14:sldId id="290"/>
            <p14:sldId id="295"/>
            <p14:sldId id="324"/>
            <p14:sldId id="312"/>
            <p14:sldId id="296"/>
            <p14:sldId id="292"/>
            <p14:sldId id="291"/>
            <p14:sldId id="309"/>
            <p14:sldId id="267"/>
            <p14:sldId id="262"/>
            <p14:sldId id="278"/>
            <p14:sldId id="287"/>
            <p14:sldId id="298"/>
            <p14:sldId id="299"/>
            <p14:sldId id="288"/>
            <p14:sldId id="330"/>
            <p14:sldId id="304"/>
            <p14:sldId id="329"/>
            <p14:sldId id="350"/>
            <p14:sldId id="352"/>
            <p14:sldId id="306"/>
            <p14:sldId id="353"/>
            <p14:sldId id="335"/>
            <p14:sldId id="346"/>
            <p14:sldId id="351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84014" autoAdjust="0"/>
  </p:normalViewPr>
  <p:slideViewPr>
    <p:cSldViewPr>
      <p:cViewPr varScale="1">
        <p:scale>
          <a:sx n="90" d="100"/>
          <a:sy n="90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7A37F-EABB-46A4-8D30-EC912998E61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42363B7-35E3-48BA-A192-B3777B3791EC}">
      <dgm:prSet/>
      <dgm:spPr/>
      <dgm:t>
        <a:bodyPr/>
        <a:lstStyle/>
        <a:p>
          <a:r>
            <a:rPr lang="hu-HU" b="0" i="0"/>
            <a:t>Tiktok</a:t>
          </a:r>
          <a:endParaRPr lang="en-US"/>
        </a:p>
      </dgm:t>
    </dgm:pt>
    <dgm:pt modelId="{C6CB24E7-2C4A-4D56-BF2F-7B55AF58C978}" type="parTrans" cxnId="{34A4973F-EF4C-4C4B-86C2-7ABA65A3843A}">
      <dgm:prSet/>
      <dgm:spPr/>
      <dgm:t>
        <a:bodyPr/>
        <a:lstStyle/>
        <a:p>
          <a:endParaRPr lang="en-US"/>
        </a:p>
      </dgm:t>
    </dgm:pt>
    <dgm:pt modelId="{E429C4E9-F3DC-473B-9D30-C14C46F6E14F}" type="sibTrans" cxnId="{34A4973F-EF4C-4C4B-86C2-7ABA65A3843A}">
      <dgm:prSet/>
      <dgm:spPr/>
      <dgm:t>
        <a:bodyPr/>
        <a:lstStyle/>
        <a:p>
          <a:endParaRPr lang="en-US"/>
        </a:p>
      </dgm:t>
    </dgm:pt>
    <dgm:pt modelId="{894F73A2-148C-4FCC-A213-4EE3BC3295A9}">
      <dgm:prSet/>
      <dgm:spPr/>
      <dgm:t>
        <a:bodyPr/>
        <a:lstStyle/>
        <a:p>
          <a:r>
            <a:rPr lang="hu-HU" b="0" i="0"/>
            <a:t>Videójáték</a:t>
          </a:r>
          <a:endParaRPr lang="en-US"/>
        </a:p>
      </dgm:t>
    </dgm:pt>
    <dgm:pt modelId="{6A52490A-A643-4541-952B-ABA0ADC8E99F}" type="parTrans" cxnId="{734F74AE-A88C-4731-B817-A7BAF89C3132}">
      <dgm:prSet/>
      <dgm:spPr/>
      <dgm:t>
        <a:bodyPr/>
        <a:lstStyle/>
        <a:p>
          <a:endParaRPr lang="en-US"/>
        </a:p>
      </dgm:t>
    </dgm:pt>
    <dgm:pt modelId="{E3FADE75-3F99-4D8D-B9C0-DB74922996AD}" type="sibTrans" cxnId="{734F74AE-A88C-4731-B817-A7BAF89C3132}">
      <dgm:prSet/>
      <dgm:spPr/>
      <dgm:t>
        <a:bodyPr/>
        <a:lstStyle/>
        <a:p>
          <a:endParaRPr lang="en-US"/>
        </a:p>
      </dgm:t>
    </dgm:pt>
    <dgm:pt modelId="{F7F37500-3ADD-457F-B3ED-8FCF69BF6477}">
      <dgm:prSet/>
      <dgm:spPr/>
      <dgm:t>
        <a:bodyPr/>
        <a:lstStyle/>
        <a:p>
          <a:r>
            <a:rPr lang="hu-HU" b="0" i="0"/>
            <a:t>Online pornó</a:t>
          </a:r>
          <a:endParaRPr lang="en-US"/>
        </a:p>
      </dgm:t>
    </dgm:pt>
    <dgm:pt modelId="{E3E1114E-4A1E-48D1-95B7-A0B1CBDDC65D}" type="parTrans" cxnId="{4BE39AA3-3EF1-4D2B-B6BB-302255250DF1}">
      <dgm:prSet/>
      <dgm:spPr/>
      <dgm:t>
        <a:bodyPr/>
        <a:lstStyle/>
        <a:p>
          <a:endParaRPr lang="en-US"/>
        </a:p>
      </dgm:t>
    </dgm:pt>
    <dgm:pt modelId="{5A89988E-660F-4DEE-BE7B-10393103960B}" type="sibTrans" cxnId="{4BE39AA3-3EF1-4D2B-B6BB-302255250DF1}">
      <dgm:prSet/>
      <dgm:spPr/>
      <dgm:t>
        <a:bodyPr/>
        <a:lstStyle/>
        <a:p>
          <a:endParaRPr lang="en-US"/>
        </a:p>
      </dgm:t>
    </dgm:pt>
    <dgm:pt modelId="{90099F48-C1DE-4FB2-9842-EE6CBF20475B}">
      <dgm:prSet/>
      <dgm:spPr/>
      <dgm:t>
        <a:bodyPr/>
        <a:lstStyle/>
        <a:p>
          <a:r>
            <a:rPr lang="hu-HU" b="0" i="0"/>
            <a:t>Netflixes sorozatok</a:t>
          </a:r>
          <a:endParaRPr lang="en-US"/>
        </a:p>
      </dgm:t>
    </dgm:pt>
    <dgm:pt modelId="{15FC29B9-2C26-44B3-B31C-34B34DD50B87}" type="parTrans" cxnId="{267AB9C9-E0DD-4719-A024-F520D40C9664}">
      <dgm:prSet/>
      <dgm:spPr/>
      <dgm:t>
        <a:bodyPr/>
        <a:lstStyle/>
        <a:p>
          <a:endParaRPr lang="en-US"/>
        </a:p>
      </dgm:t>
    </dgm:pt>
    <dgm:pt modelId="{C2CC3545-B57B-4246-959B-3E9208773D25}" type="sibTrans" cxnId="{267AB9C9-E0DD-4719-A024-F520D40C9664}">
      <dgm:prSet/>
      <dgm:spPr/>
      <dgm:t>
        <a:bodyPr/>
        <a:lstStyle/>
        <a:p>
          <a:endParaRPr lang="en-US"/>
        </a:p>
      </dgm:t>
    </dgm:pt>
    <dgm:pt modelId="{F248A1E7-7216-47FB-B244-0BA19610D1DD}">
      <dgm:prSet/>
      <dgm:spPr/>
      <dgm:t>
        <a:bodyPr/>
        <a:lstStyle/>
        <a:p>
          <a:r>
            <a:rPr lang="hu-HU" b="0" i="0"/>
            <a:t>Instagram</a:t>
          </a:r>
          <a:endParaRPr lang="en-US"/>
        </a:p>
      </dgm:t>
    </dgm:pt>
    <dgm:pt modelId="{93C45C0D-71C6-4149-A533-C76B98A19BC2}" type="parTrans" cxnId="{403C77A4-4BC6-4E28-84BF-1F7AE5617039}">
      <dgm:prSet/>
      <dgm:spPr/>
      <dgm:t>
        <a:bodyPr/>
        <a:lstStyle/>
        <a:p>
          <a:endParaRPr lang="en-US"/>
        </a:p>
      </dgm:t>
    </dgm:pt>
    <dgm:pt modelId="{D5F746F4-26DC-4A96-962A-5E9BD06FDB8A}" type="sibTrans" cxnId="{403C77A4-4BC6-4E28-84BF-1F7AE5617039}">
      <dgm:prSet/>
      <dgm:spPr/>
      <dgm:t>
        <a:bodyPr/>
        <a:lstStyle/>
        <a:p>
          <a:endParaRPr lang="en-US"/>
        </a:p>
      </dgm:t>
    </dgm:pt>
    <dgm:pt modelId="{FB57ADC6-6821-4925-8BAE-81D014A92E67}">
      <dgm:prSet/>
      <dgm:spPr/>
      <dgm:t>
        <a:bodyPr/>
        <a:lstStyle/>
        <a:p>
          <a:r>
            <a:rPr lang="hu-HU" b="0" i="0"/>
            <a:t>Csetelés</a:t>
          </a:r>
          <a:endParaRPr lang="en-US"/>
        </a:p>
      </dgm:t>
    </dgm:pt>
    <dgm:pt modelId="{F3B812A2-2D30-4923-BA7F-A81201A2689B}" type="parTrans" cxnId="{54BBF665-B43C-4587-A5C8-121F5F2EA2A9}">
      <dgm:prSet/>
      <dgm:spPr/>
      <dgm:t>
        <a:bodyPr/>
        <a:lstStyle/>
        <a:p>
          <a:endParaRPr lang="en-US"/>
        </a:p>
      </dgm:t>
    </dgm:pt>
    <dgm:pt modelId="{9E9CEA3D-C2E2-49AC-9D2C-E7CFDB45FF5C}" type="sibTrans" cxnId="{54BBF665-B43C-4587-A5C8-121F5F2EA2A9}">
      <dgm:prSet/>
      <dgm:spPr/>
      <dgm:t>
        <a:bodyPr/>
        <a:lstStyle/>
        <a:p>
          <a:endParaRPr lang="en-US"/>
        </a:p>
      </dgm:t>
    </dgm:pt>
    <dgm:pt modelId="{1E004190-C1A0-4A32-AE16-96349FF31A0E}" type="pres">
      <dgm:prSet presAssocID="{FE67A37F-EABB-46A4-8D30-EC912998E61E}" presName="diagram" presStyleCnt="0">
        <dgm:presLayoutVars>
          <dgm:dir/>
          <dgm:resizeHandles val="exact"/>
        </dgm:presLayoutVars>
      </dgm:prSet>
      <dgm:spPr/>
    </dgm:pt>
    <dgm:pt modelId="{348AE651-AFED-4E64-AE77-04E21165E875}" type="pres">
      <dgm:prSet presAssocID="{542363B7-35E3-48BA-A192-B3777B3791EC}" presName="node" presStyleLbl="node1" presStyleIdx="0" presStyleCnt="6">
        <dgm:presLayoutVars>
          <dgm:bulletEnabled val="1"/>
        </dgm:presLayoutVars>
      </dgm:prSet>
      <dgm:spPr/>
    </dgm:pt>
    <dgm:pt modelId="{F88EBCC5-B85C-4C54-A5BF-CFA626FF0FC7}" type="pres">
      <dgm:prSet presAssocID="{E429C4E9-F3DC-473B-9D30-C14C46F6E14F}" presName="sibTrans" presStyleCnt="0"/>
      <dgm:spPr/>
    </dgm:pt>
    <dgm:pt modelId="{A102DBE0-651A-45E8-AA5E-F98A4EFBF496}" type="pres">
      <dgm:prSet presAssocID="{894F73A2-148C-4FCC-A213-4EE3BC3295A9}" presName="node" presStyleLbl="node1" presStyleIdx="1" presStyleCnt="6">
        <dgm:presLayoutVars>
          <dgm:bulletEnabled val="1"/>
        </dgm:presLayoutVars>
      </dgm:prSet>
      <dgm:spPr/>
    </dgm:pt>
    <dgm:pt modelId="{03B5F7B0-BF8C-4A94-BA4D-C11987E6B282}" type="pres">
      <dgm:prSet presAssocID="{E3FADE75-3F99-4D8D-B9C0-DB74922996AD}" presName="sibTrans" presStyleCnt="0"/>
      <dgm:spPr/>
    </dgm:pt>
    <dgm:pt modelId="{CF55CEEE-E499-4140-BA59-41B27988772B}" type="pres">
      <dgm:prSet presAssocID="{F7F37500-3ADD-457F-B3ED-8FCF69BF6477}" presName="node" presStyleLbl="node1" presStyleIdx="2" presStyleCnt="6">
        <dgm:presLayoutVars>
          <dgm:bulletEnabled val="1"/>
        </dgm:presLayoutVars>
      </dgm:prSet>
      <dgm:spPr/>
    </dgm:pt>
    <dgm:pt modelId="{DDD4E5B0-BB5C-41AB-8316-477F0772F906}" type="pres">
      <dgm:prSet presAssocID="{5A89988E-660F-4DEE-BE7B-10393103960B}" presName="sibTrans" presStyleCnt="0"/>
      <dgm:spPr/>
    </dgm:pt>
    <dgm:pt modelId="{07518D16-4B6F-4AF6-9618-EC726BCF9B88}" type="pres">
      <dgm:prSet presAssocID="{90099F48-C1DE-4FB2-9842-EE6CBF20475B}" presName="node" presStyleLbl="node1" presStyleIdx="3" presStyleCnt="6">
        <dgm:presLayoutVars>
          <dgm:bulletEnabled val="1"/>
        </dgm:presLayoutVars>
      </dgm:prSet>
      <dgm:spPr/>
    </dgm:pt>
    <dgm:pt modelId="{72031085-4EB8-4A5A-905A-2D99D038A14C}" type="pres">
      <dgm:prSet presAssocID="{C2CC3545-B57B-4246-959B-3E9208773D25}" presName="sibTrans" presStyleCnt="0"/>
      <dgm:spPr/>
    </dgm:pt>
    <dgm:pt modelId="{8759F77F-BF01-47A4-A23C-9BD9F162DFED}" type="pres">
      <dgm:prSet presAssocID="{F248A1E7-7216-47FB-B244-0BA19610D1DD}" presName="node" presStyleLbl="node1" presStyleIdx="4" presStyleCnt="6">
        <dgm:presLayoutVars>
          <dgm:bulletEnabled val="1"/>
        </dgm:presLayoutVars>
      </dgm:prSet>
      <dgm:spPr/>
    </dgm:pt>
    <dgm:pt modelId="{20CD74FA-66AF-4B01-B982-3AEF5CC2A609}" type="pres">
      <dgm:prSet presAssocID="{D5F746F4-26DC-4A96-962A-5E9BD06FDB8A}" presName="sibTrans" presStyleCnt="0"/>
      <dgm:spPr/>
    </dgm:pt>
    <dgm:pt modelId="{4AD934BB-6F34-46B8-96DA-F8C66547D304}" type="pres">
      <dgm:prSet presAssocID="{FB57ADC6-6821-4925-8BAE-81D014A92E67}" presName="node" presStyleLbl="node1" presStyleIdx="5" presStyleCnt="6">
        <dgm:presLayoutVars>
          <dgm:bulletEnabled val="1"/>
        </dgm:presLayoutVars>
      </dgm:prSet>
      <dgm:spPr/>
    </dgm:pt>
  </dgm:ptLst>
  <dgm:cxnLst>
    <dgm:cxn modelId="{43905810-47AA-46DF-A526-D553B10B86B2}" type="presOf" srcId="{FB57ADC6-6821-4925-8BAE-81D014A92E67}" destId="{4AD934BB-6F34-46B8-96DA-F8C66547D304}" srcOrd="0" destOrd="0" presId="urn:microsoft.com/office/officeart/2005/8/layout/default"/>
    <dgm:cxn modelId="{34A4973F-EF4C-4C4B-86C2-7ABA65A3843A}" srcId="{FE67A37F-EABB-46A4-8D30-EC912998E61E}" destId="{542363B7-35E3-48BA-A192-B3777B3791EC}" srcOrd="0" destOrd="0" parTransId="{C6CB24E7-2C4A-4D56-BF2F-7B55AF58C978}" sibTransId="{E429C4E9-F3DC-473B-9D30-C14C46F6E14F}"/>
    <dgm:cxn modelId="{3BE6F961-8C50-454A-BBC2-813B36473DB6}" type="presOf" srcId="{F248A1E7-7216-47FB-B244-0BA19610D1DD}" destId="{8759F77F-BF01-47A4-A23C-9BD9F162DFED}" srcOrd="0" destOrd="0" presId="urn:microsoft.com/office/officeart/2005/8/layout/default"/>
    <dgm:cxn modelId="{54BBF665-B43C-4587-A5C8-121F5F2EA2A9}" srcId="{FE67A37F-EABB-46A4-8D30-EC912998E61E}" destId="{FB57ADC6-6821-4925-8BAE-81D014A92E67}" srcOrd="5" destOrd="0" parTransId="{F3B812A2-2D30-4923-BA7F-A81201A2689B}" sibTransId="{9E9CEA3D-C2E2-49AC-9D2C-E7CFDB45FF5C}"/>
    <dgm:cxn modelId="{E65B6A82-6DAB-4566-9994-8DCEA36A0682}" type="presOf" srcId="{FE67A37F-EABB-46A4-8D30-EC912998E61E}" destId="{1E004190-C1A0-4A32-AE16-96349FF31A0E}" srcOrd="0" destOrd="0" presId="urn:microsoft.com/office/officeart/2005/8/layout/default"/>
    <dgm:cxn modelId="{95DAF383-BF19-46E1-9445-F4177833B198}" type="presOf" srcId="{F7F37500-3ADD-457F-B3ED-8FCF69BF6477}" destId="{CF55CEEE-E499-4140-BA59-41B27988772B}" srcOrd="0" destOrd="0" presId="urn:microsoft.com/office/officeart/2005/8/layout/default"/>
    <dgm:cxn modelId="{0E8F8697-FA23-46F4-A050-0A7133A950E0}" type="presOf" srcId="{90099F48-C1DE-4FB2-9842-EE6CBF20475B}" destId="{07518D16-4B6F-4AF6-9618-EC726BCF9B88}" srcOrd="0" destOrd="0" presId="urn:microsoft.com/office/officeart/2005/8/layout/default"/>
    <dgm:cxn modelId="{45C3939E-42D2-4204-A6DB-5E827DC5B2F0}" type="presOf" srcId="{542363B7-35E3-48BA-A192-B3777B3791EC}" destId="{348AE651-AFED-4E64-AE77-04E21165E875}" srcOrd="0" destOrd="0" presId="urn:microsoft.com/office/officeart/2005/8/layout/default"/>
    <dgm:cxn modelId="{4BE39AA3-3EF1-4D2B-B6BB-302255250DF1}" srcId="{FE67A37F-EABB-46A4-8D30-EC912998E61E}" destId="{F7F37500-3ADD-457F-B3ED-8FCF69BF6477}" srcOrd="2" destOrd="0" parTransId="{E3E1114E-4A1E-48D1-95B7-A0B1CBDDC65D}" sibTransId="{5A89988E-660F-4DEE-BE7B-10393103960B}"/>
    <dgm:cxn modelId="{403C77A4-4BC6-4E28-84BF-1F7AE5617039}" srcId="{FE67A37F-EABB-46A4-8D30-EC912998E61E}" destId="{F248A1E7-7216-47FB-B244-0BA19610D1DD}" srcOrd="4" destOrd="0" parTransId="{93C45C0D-71C6-4149-A533-C76B98A19BC2}" sibTransId="{D5F746F4-26DC-4A96-962A-5E9BD06FDB8A}"/>
    <dgm:cxn modelId="{734F74AE-A88C-4731-B817-A7BAF89C3132}" srcId="{FE67A37F-EABB-46A4-8D30-EC912998E61E}" destId="{894F73A2-148C-4FCC-A213-4EE3BC3295A9}" srcOrd="1" destOrd="0" parTransId="{6A52490A-A643-4541-952B-ABA0ADC8E99F}" sibTransId="{E3FADE75-3F99-4D8D-B9C0-DB74922996AD}"/>
    <dgm:cxn modelId="{67A77FB5-B856-4C05-B071-C6D9E0BFD982}" type="presOf" srcId="{894F73A2-148C-4FCC-A213-4EE3BC3295A9}" destId="{A102DBE0-651A-45E8-AA5E-F98A4EFBF496}" srcOrd="0" destOrd="0" presId="urn:microsoft.com/office/officeart/2005/8/layout/default"/>
    <dgm:cxn modelId="{267AB9C9-E0DD-4719-A024-F520D40C9664}" srcId="{FE67A37F-EABB-46A4-8D30-EC912998E61E}" destId="{90099F48-C1DE-4FB2-9842-EE6CBF20475B}" srcOrd="3" destOrd="0" parTransId="{15FC29B9-2C26-44B3-B31C-34B34DD50B87}" sibTransId="{C2CC3545-B57B-4246-959B-3E9208773D25}"/>
    <dgm:cxn modelId="{01150BD6-056A-48B9-999D-5860F1EE5F9D}" type="presParOf" srcId="{1E004190-C1A0-4A32-AE16-96349FF31A0E}" destId="{348AE651-AFED-4E64-AE77-04E21165E875}" srcOrd="0" destOrd="0" presId="urn:microsoft.com/office/officeart/2005/8/layout/default"/>
    <dgm:cxn modelId="{00EE16C1-7DF6-4616-8F1A-9B8E29DACEBF}" type="presParOf" srcId="{1E004190-C1A0-4A32-AE16-96349FF31A0E}" destId="{F88EBCC5-B85C-4C54-A5BF-CFA626FF0FC7}" srcOrd="1" destOrd="0" presId="urn:microsoft.com/office/officeart/2005/8/layout/default"/>
    <dgm:cxn modelId="{A7807555-704A-4FBD-9D41-9BC1BA6EB7CD}" type="presParOf" srcId="{1E004190-C1A0-4A32-AE16-96349FF31A0E}" destId="{A102DBE0-651A-45E8-AA5E-F98A4EFBF496}" srcOrd="2" destOrd="0" presId="urn:microsoft.com/office/officeart/2005/8/layout/default"/>
    <dgm:cxn modelId="{C433737E-8EAD-48E3-9883-E31D62DC7256}" type="presParOf" srcId="{1E004190-C1A0-4A32-AE16-96349FF31A0E}" destId="{03B5F7B0-BF8C-4A94-BA4D-C11987E6B282}" srcOrd="3" destOrd="0" presId="urn:microsoft.com/office/officeart/2005/8/layout/default"/>
    <dgm:cxn modelId="{B0B91ABC-1503-448C-A233-76003A548570}" type="presParOf" srcId="{1E004190-C1A0-4A32-AE16-96349FF31A0E}" destId="{CF55CEEE-E499-4140-BA59-41B27988772B}" srcOrd="4" destOrd="0" presId="urn:microsoft.com/office/officeart/2005/8/layout/default"/>
    <dgm:cxn modelId="{095DB758-CAE4-42B6-9C45-31C5DEEF4D5A}" type="presParOf" srcId="{1E004190-C1A0-4A32-AE16-96349FF31A0E}" destId="{DDD4E5B0-BB5C-41AB-8316-477F0772F906}" srcOrd="5" destOrd="0" presId="urn:microsoft.com/office/officeart/2005/8/layout/default"/>
    <dgm:cxn modelId="{4CBE4572-5341-4FF1-931A-B4C927CB3B85}" type="presParOf" srcId="{1E004190-C1A0-4A32-AE16-96349FF31A0E}" destId="{07518D16-4B6F-4AF6-9618-EC726BCF9B88}" srcOrd="6" destOrd="0" presId="urn:microsoft.com/office/officeart/2005/8/layout/default"/>
    <dgm:cxn modelId="{BFC81948-A998-4765-96E8-82868EDAD7CE}" type="presParOf" srcId="{1E004190-C1A0-4A32-AE16-96349FF31A0E}" destId="{72031085-4EB8-4A5A-905A-2D99D038A14C}" srcOrd="7" destOrd="0" presId="urn:microsoft.com/office/officeart/2005/8/layout/default"/>
    <dgm:cxn modelId="{10ADA8E2-62BC-4ABE-B4BC-3ADD261AB4F8}" type="presParOf" srcId="{1E004190-C1A0-4A32-AE16-96349FF31A0E}" destId="{8759F77F-BF01-47A4-A23C-9BD9F162DFED}" srcOrd="8" destOrd="0" presId="urn:microsoft.com/office/officeart/2005/8/layout/default"/>
    <dgm:cxn modelId="{3863B3C5-8AD5-42AB-856A-E9C855BA59D1}" type="presParOf" srcId="{1E004190-C1A0-4A32-AE16-96349FF31A0E}" destId="{20CD74FA-66AF-4B01-B982-3AEF5CC2A609}" srcOrd="9" destOrd="0" presId="urn:microsoft.com/office/officeart/2005/8/layout/default"/>
    <dgm:cxn modelId="{A406DB80-200D-4D90-AD9B-A4E245CBD239}" type="presParOf" srcId="{1E004190-C1A0-4A32-AE16-96349FF31A0E}" destId="{4AD934BB-6F34-46B8-96DA-F8C66547D30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FF07C-7224-41A4-B9B4-E644450BDAE0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4619FA6-B95C-46B0-B8AC-DD69C233DF2A}">
      <dgm:prSet/>
      <dgm:spPr/>
      <dgm:t>
        <a:bodyPr/>
        <a:lstStyle/>
        <a:p>
          <a:r>
            <a:rPr lang="hu-HU"/>
            <a:t>Több idő együtt</a:t>
          </a:r>
          <a:endParaRPr lang="en-US"/>
        </a:p>
      </dgm:t>
    </dgm:pt>
    <dgm:pt modelId="{3C0B7E5B-D1E9-4B08-AB3F-569451898F38}" type="parTrans" cxnId="{7AC5C225-C941-4E59-BD0F-C8C7E05DF6C5}">
      <dgm:prSet/>
      <dgm:spPr/>
      <dgm:t>
        <a:bodyPr/>
        <a:lstStyle/>
        <a:p>
          <a:endParaRPr lang="en-US"/>
        </a:p>
      </dgm:t>
    </dgm:pt>
    <dgm:pt modelId="{324BC154-0A78-43DF-85D3-10F23FCEC03A}" type="sibTrans" cxnId="{7AC5C225-C941-4E59-BD0F-C8C7E05DF6C5}">
      <dgm:prSet/>
      <dgm:spPr/>
      <dgm:t>
        <a:bodyPr/>
        <a:lstStyle/>
        <a:p>
          <a:endParaRPr lang="en-US"/>
        </a:p>
      </dgm:t>
    </dgm:pt>
    <dgm:pt modelId="{86D94E3A-655C-4BC7-A399-DF5228493D9A}">
      <dgm:prSet/>
      <dgm:spPr/>
      <dgm:t>
        <a:bodyPr/>
        <a:lstStyle/>
        <a:p>
          <a:r>
            <a:rPr lang="hu-HU"/>
            <a:t>Őszinte beszélgetések</a:t>
          </a:r>
          <a:endParaRPr lang="en-US"/>
        </a:p>
      </dgm:t>
    </dgm:pt>
    <dgm:pt modelId="{1F392714-F0F2-4636-95E2-C8767C52A694}" type="parTrans" cxnId="{71EF3CEE-9409-482A-B606-258336E5F11E}">
      <dgm:prSet/>
      <dgm:spPr/>
      <dgm:t>
        <a:bodyPr/>
        <a:lstStyle/>
        <a:p>
          <a:endParaRPr lang="en-US"/>
        </a:p>
      </dgm:t>
    </dgm:pt>
    <dgm:pt modelId="{4793B4BC-D1D3-4B10-9895-5AAAEBD423F6}" type="sibTrans" cxnId="{71EF3CEE-9409-482A-B606-258336E5F11E}">
      <dgm:prSet/>
      <dgm:spPr/>
      <dgm:t>
        <a:bodyPr/>
        <a:lstStyle/>
        <a:p>
          <a:endParaRPr lang="en-US"/>
        </a:p>
      </dgm:t>
    </dgm:pt>
    <dgm:pt modelId="{43CDB658-3769-4FC3-93E5-FEBF98923993}">
      <dgm:prSet/>
      <dgm:spPr/>
      <dgm:t>
        <a:bodyPr/>
        <a:lstStyle/>
        <a:p>
          <a:r>
            <a:rPr lang="hu-HU"/>
            <a:t>Ünnepek közös tartalmas megünneplése</a:t>
          </a:r>
          <a:endParaRPr lang="en-US"/>
        </a:p>
      </dgm:t>
    </dgm:pt>
    <dgm:pt modelId="{B790C40B-8D52-4659-B372-6C2F10129C0E}" type="parTrans" cxnId="{034E19DF-7596-458E-B750-4420733C260E}">
      <dgm:prSet/>
      <dgm:spPr/>
      <dgm:t>
        <a:bodyPr/>
        <a:lstStyle/>
        <a:p>
          <a:endParaRPr lang="en-US"/>
        </a:p>
      </dgm:t>
    </dgm:pt>
    <dgm:pt modelId="{5CAC345E-4523-4343-AA00-3AFC6A961FEE}" type="sibTrans" cxnId="{034E19DF-7596-458E-B750-4420733C260E}">
      <dgm:prSet/>
      <dgm:spPr/>
      <dgm:t>
        <a:bodyPr/>
        <a:lstStyle/>
        <a:p>
          <a:endParaRPr lang="en-US"/>
        </a:p>
      </dgm:t>
    </dgm:pt>
    <dgm:pt modelId="{C15E066C-3B00-4B4D-B917-2A4116DF3C58}" type="pres">
      <dgm:prSet presAssocID="{56AFF07C-7224-41A4-B9B4-E644450BDAE0}" presName="linear" presStyleCnt="0">
        <dgm:presLayoutVars>
          <dgm:animLvl val="lvl"/>
          <dgm:resizeHandles val="exact"/>
        </dgm:presLayoutVars>
      </dgm:prSet>
      <dgm:spPr/>
    </dgm:pt>
    <dgm:pt modelId="{B19DA270-8395-4D92-A99F-C1820B06BAD8}" type="pres">
      <dgm:prSet presAssocID="{D4619FA6-B95C-46B0-B8AC-DD69C233DF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55AD63-3934-4A3E-929D-15806B9FB8B2}" type="pres">
      <dgm:prSet presAssocID="{324BC154-0A78-43DF-85D3-10F23FCEC03A}" presName="spacer" presStyleCnt="0"/>
      <dgm:spPr/>
    </dgm:pt>
    <dgm:pt modelId="{11843BE7-67CF-44CA-8F8B-0DF1A48FDAD9}" type="pres">
      <dgm:prSet presAssocID="{86D94E3A-655C-4BC7-A399-DF5228493D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CA4A6E-E542-43EE-A793-3B9204C34344}" type="pres">
      <dgm:prSet presAssocID="{4793B4BC-D1D3-4B10-9895-5AAAEBD423F6}" presName="spacer" presStyleCnt="0"/>
      <dgm:spPr/>
    </dgm:pt>
    <dgm:pt modelId="{8D1C998E-8044-4CA4-BD1A-60723EEC1931}" type="pres">
      <dgm:prSet presAssocID="{43CDB658-3769-4FC3-93E5-FEBF989239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141808-8717-4A2C-A974-F46FCF81A195}" type="presOf" srcId="{86D94E3A-655C-4BC7-A399-DF5228493D9A}" destId="{11843BE7-67CF-44CA-8F8B-0DF1A48FDAD9}" srcOrd="0" destOrd="0" presId="urn:microsoft.com/office/officeart/2005/8/layout/vList2"/>
    <dgm:cxn modelId="{2344B11F-32FF-4C6F-B0E5-278A6FFCAAD0}" type="presOf" srcId="{43CDB658-3769-4FC3-93E5-FEBF98923993}" destId="{8D1C998E-8044-4CA4-BD1A-60723EEC1931}" srcOrd="0" destOrd="0" presId="urn:microsoft.com/office/officeart/2005/8/layout/vList2"/>
    <dgm:cxn modelId="{7AC5C225-C941-4E59-BD0F-C8C7E05DF6C5}" srcId="{56AFF07C-7224-41A4-B9B4-E644450BDAE0}" destId="{D4619FA6-B95C-46B0-B8AC-DD69C233DF2A}" srcOrd="0" destOrd="0" parTransId="{3C0B7E5B-D1E9-4B08-AB3F-569451898F38}" sibTransId="{324BC154-0A78-43DF-85D3-10F23FCEC03A}"/>
    <dgm:cxn modelId="{3BC0E89D-38FF-49BA-9085-19F6FD229FAF}" type="presOf" srcId="{D4619FA6-B95C-46B0-B8AC-DD69C233DF2A}" destId="{B19DA270-8395-4D92-A99F-C1820B06BAD8}" srcOrd="0" destOrd="0" presId="urn:microsoft.com/office/officeart/2005/8/layout/vList2"/>
    <dgm:cxn modelId="{034E19DF-7596-458E-B750-4420733C260E}" srcId="{56AFF07C-7224-41A4-B9B4-E644450BDAE0}" destId="{43CDB658-3769-4FC3-93E5-FEBF98923993}" srcOrd="2" destOrd="0" parTransId="{B790C40B-8D52-4659-B372-6C2F10129C0E}" sibTransId="{5CAC345E-4523-4343-AA00-3AFC6A961FEE}"/>
    <dgm:cxn modelId="{71EF3CEE-9409-482A-B606-258336E5F11E}" srcId="{56AFF07C-7224-41A4-B9B4-E644450BDAE0}" destId="{86D94E3A-655C-4BC7-A399-DF5228493D9A}" srcOrd="1" destOrd="0" parTransId="{1F392714-F0F2-4636-95E2-C8767C52A694}" sibTransId="{4793B4BC-D1D3-4B10-9895-5AAAEBD423F6}"/>
    <dgm:cxn modelId="{DAEF7DFF-AD00-4878-8C06-F3A65440CF56}" type="presOf" srcId="{56AFF07C-7224-41A4-B9B4-E644450BDAE0}" destId="{C15E066C-3B00-4B4D-B917-2A4116DF3C58}" srcOrd="0" destOrd="0" presId="urn:microsoft.com/office/officeart/2005/8/layout/vList2"/>
    <dgm:cxn modelId="{59443297-6EA7-4EBF-B46D-232B3E96164A}" type="presParOf" srcId="{C15E066C-3B00-4B4D-B917-2A4116DF3C58}" destId="{B19DA270-8395-4D92-A99F-C1820B06BAD8}" srcOrd="0" destOrd="0" presId="urn:microsoft.com/office/officeart/2005/8/layout/vList2"/>
    <dgm:cxn modelId="{14A9813C-75A2-4829-9475-69AAD5345702}" type="presParOf" srcId="{C15E066C-3B00-4B4D-B917-2A4116DF3C58}" destId="{EF55AD63-3934-4A3E-929D-15806B9FB8B2}" srcOrd="1" destOrd="0" presId="urn:microsoft.com/office/officeart/2005/8/layout/vList2"/>
    <dgm:cxn modelId="{4CD19F3B-BA94-4F05-A5BA-0D8635ED7B31}" type="presParOf" srcId="{C15E066C-3B00-4B4D-B917-2A4116DF3C58}" destId="{11843BE7-67CF-44CA-8F8B-0DF1A48FDAD9}" srcOrd="2" destOrd="0" presId="urn:microsoft.com/office/officeart/2005/8/layout/vList2"/>
    <dgm:cxn modelId="{3BDEA783-925A-42B3-84FF-D99770F87843}" type="presParOf" srcId="{C15E066C-3B00-4B4D-B917-2A4116DF3C58}" destId="{00CA4A6E-E542-43EE-A793-3B9204C34344}" srcOrd="3" destOrd="0" presId="urn:microsoft.com/office/officeart/2005/8/layout/vList2"/>
    <dgm:cxn modelId="{96383143-9A11-4113-BCBF-192373085379}" type="presParOf" srcId="{C15E066C-3B00-4B4D-B917-2A4116DF3C58}" destId="{8D1C998E-8044-4CA4-BD1A-60723EEC19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AE651-AFED-4E64-AE77-04E21165E875}">
      <dsp:nvSpPr>
        <dsp:cNvPr id="0" name=""/>
        <dsp:cNvSpPr/>
      </dsp:nvSpPr>
      <dsp:spPr>
        <a:xfrm>
          <a:off x="0" y="244974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/>
            <a:t>Tiktok</a:t>
          </a:r>
          <a:endParaRPr lang="en-US" sz="3000" kern="1200"/>
        </a:p>
      </dsp:txBody>
      <dsp:txXfrm>
        <a:off x="0" y="244974"/>
        <a:ext cx="2255949" cy="1353569"/>
      </dsp:txXfrm>
    </dsp:sp>
    <dsp:sp modelId="{A102DBE0-651A-45E8-AA5E-F98A4EFBF496}">
      <dsp:nvSpPr>
        <dsp:cNvPr id="0" name=""/>
        <dsp:cNvSpPr/>
      </dsp:nvSpPr>
      <dsp:spPr>
        <a:xfrm>
          <a:off x="2481543" y="244974"/>
          <a:ext cx="2255949" cy="1353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/>
            <a:t>Videójáték</a:t>
          </a:r>
          <a:endParaRPr lang="en-US" sz="3000" kern="1200"/>
        </a:p>
      </dsp:txBody>
      <dsp:txXfrm>
        <a:off x="2481543" y="244974"/>
        <a:ext cx="2255949" cy="1353569"/>
      </dsp:txXfrm>
    </dsp:sp>
    <dsp:sp modelId="{CF55CEEE-E499-4140-BA59-41B27988772B}">
      <dsp:nvSpPr>
        <dsp:cNvPr id="0" name=""/>
        <dsp:cNvSpPr/>
      </dsp:nvSpPr>
      <dsp:spPr>
        <a:xfrm>
          <a:off x="4963087" y="244974"/>
          <a:ext cx="2255949" cy="1353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/>
            <a:t>Online pornó</a:t>
          </a:r>
          <a:endParaRPr lang="en-US" sz="3000" kern="1200"/>
        </a:p>
      </dsp:txBody>
      <dsp:txXfrm>
        <a:off x="4963087" y="244974"/>
        <a:ext cx="2255949" cy="1353569"/>
      </dsp:txXfrm>
    </dsp:sp>
    <dsp:sp modelId="{07518D16-4B6F-4AF6-9618-EC726BCF9B88}">
      <dsp:nvSpPr>
        <dsp:cNvPr id="0" name=""/>
        <dsp:cNvSpPr/>
      </dsp:nvSpPr>
      <dsp:spPr>
        <a:xfrm>
          <a:off x="0" y="1824138"/>
          <a:ext cx="2255949" cy="1353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/>
            <a:t>Netflixes sorozatok</a:t>
          </a:r>
          <a:endParaRPr lang="en-US" sz="3000" kern="1200"/>
        </a:p>
      </dsp:txBody>
      <dsp:txXfrm>
        <a:off x="0" y="1824138"/>
        <a:ext cx="2255949" cy="1353569"/>
      </dsp:txXfrm>
    </dsp:sp>
    <dsp:sp modelId="{8759F77F-BF01-47A4-A23C-9BD9F162DFED}">
      <dsp:nvSpPr>
        <dsp:cNvPr id="0" name=""/>
        <dsp:cNvSpPr/>
      </dsp:nvSpPr>
      <dsp:spPr>
        <a:xfrm>
          <a:off x="2481543" y="1824138"/>
          <a:ext cx="2255949" cy="13535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/>
            <a:t>Instagram</a:t>
          </a:r>
          <a:endParaRPr lang="en-US" sz="3000" kern="1200"/>
        </a:p>
      </dsp:txBody>
      <dsp:txXfrm>
        <a:off x="2481543" y="1824138"/>
        <a:ext cx="2255949" cy="1353569"/>
      </dsp:txXfrm>
    </dsp:sp>
    <dsp:sp modelId="{4AD934BB-6F34-46B8-96DA-F8C66547D304}">
      <dsp:nvSpPr>
        <dsp:cNvPr id="0" name=""/>
        <dsp:cNvSpPr/>
      </dsp:nvSpPr>
      <dsp:spPr>
        <a:xfrm>
          <a:off x="4963087" y="1824138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i="0" kern="1200"/>
            <a:t>Csetelés</a:t>
          </a:r>
          <a:endParaRPr lang="en-US" sz="3000" kern="1200"/>
        </a:p>
      </dsp:txBody>
      <dsp:txXfrm>
        <a:off x="4963087" y="1824138"/>
        <a:ext cx="2255949" cy="1353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DA270-8395-4D92-A99F-C1820B06BAD8}">
      <dsp:nvSpPr>
        <dsp:cNvPr id="0" name=""/>
        <dsp:cNvSpPr/>
      </dsp:nvSpPr>
      <dsp:spPr>
        <a:xfrm>
          <a:off x="0" y="662188"/>
          <a:ext cx="7219037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Több idő együtt</a:t>
          </a:r>
          <a:endParaRPr lang="en-US" sz="2700" kern="1200"/>
        </a:p>
      </dsp:txBody>
      <dsp:txXfrm>
        <a:off x="31613" y="693801"/>
        <a:ext cx="7155811" cy="584369"/>
      </dsp:txXfrm>
    </dsp:sp>
    <dsp:sp modelId="{11843BE7-67CF-44CA-8F8B-0DF1A48FDAD9}">
      <dsp:nvSpPr>
        <dsp:cNvPr id="0" name=""/>
        <dsp:cNvSpPr/>
      </dsp:nvSpPr>
      <dsp:spPr>
        <a:xfrm>
          <a:off x="0" y="1387543"/>
          <a:ext cx="7219037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Őszinte beszélgetések</a:t>
          </a:r>
          <a:endParaRPr lang="en-US" sz="2700" kern="1200"/>
        </a:p>
      </dsp:txBody>
      <dsp:txXfrm>
        <a:off x="31613" y="1419156"/>
        <a:ext cx="7155811" cy="584369"/>
      </dsp:txXfrm>
    </dsp:sp>
    <dsp:sp modelId="{8D1C998E-8044-4CA4-BD1A-60723EEC1931}">
      <dsp:nvSpPr>
        <dsp:cNvPr id="0" name=""/>
        <dsp:cNvSpPr/>
      </dsp:nvSpPr>
      <dsp:spPr>
        <a:xfrm>
          <a:off x="0" y="2112899"/>
          <a:ext cx="7219037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Ünnepek közös tartalmas megünneplése</a:t>
          </a:r>
          <a:endParaRPr lang="en-US" sz="2700" kern="1200"/>
        </a:p>
      </dsp:txBody>
      <dsp:txXfrm>
        <a:off x="31613" y="2144512"/>
        <a:ext cx="7155811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D83FDC75-7F73-4A4A-A77C-09AADF00E0EA}" type="datetimeFigureOut">
              <a:rPr lang="hu-HU" smtClean="0"/>
              <a:pPr/>
              <a:t>2023. 03. 24.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459226BF-1F13-42D3-80DC-373E7ADD1EB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6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48AEF76B-3757-4A0B-AF93-28494465C1DD}" type="datetimeFigureOut">
              <a:pPr/>
              <a:t>2023. 03. 24.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75693FD4-8F83-4EF7-AC3F-0DC0388986B0}" type="slidenum"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24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/>
            </a:pPr>
            <a:r>
              <a:rPr lang="hu-HU" dirty="0"/>
              <a:t>Ez a sablon kiindulásként használható oktatóbemutatók csoportkörnyezetben való előadásához.</a:t>
            </a:r>
          </a:p>
          <a:p>
            <a:endParaRPr lang="hu-HU" dirty="0"/>
          </a:p>
          <a:p>
            <a:pPr lvl="0"/>
            <a:r>
              <a:rPr lang="hu-HU" sz="1200" b="1" dirty="0"/>
              <a:t>Szakaszok</a:t>
            </a:r>
            <a:endParaRPr lang="hu-HU" sz="1200" b="0" dirty="0"/>
          </a:p>
          <a:p>
            <a:pPr lvl="0"/>
            <a:r>
              <a:rPr lang="hu-HU" sz="1200" b="0" dirty="0"/>
              <a:t>A jobb gombbal a diákra kattintva szakaszokat vehet fel.</a:t>
            </a:r>
            <a:r>
              <a:rPr lang="hu-HU" sz="1200" b="0" baseline="0" dirty="0"/>
              <a:t> A szakaszok segítséget nyújtanak a diák rendszerezéséhez vagy több szerző esetén az együttműködéshez.</a:t>
            </a:r>
            <a:endParaRPr lang="hu-HU" sz="1200" b="0" dirty="0"/>
          </a:p>
          <a:p>
            <a:pPr lvl="0"/>
            <a:endParaRPr lang="hu-HU" sz="1200" b="1" dirty="0"/>
          </a:p>
          <a:p>
            <a:pPr lvl="0"/>
            <a:r>
              <a:rPr lang="hu-HU" sz="1200" b="1" dirty="0"/>
              <a:t>Jegyzetek</a:t>
            </a:r>
          </a:p>
          <a:p>
            <a:pPr lvl="0"/>
            <a:r>
              <a:rPr lang="hu-HU" sz="1200" dirty="0"/>
              <a:t>A Jegyzetek szakaszba előadói jegyzeteket írhat, vagy további információkat adhat meg a közönség részére.</a:t>
            </a:r>
            <a:r>
              <a:rPr lang="hu-HU" sz="1200" baseline="0" dirty="0"/>
              <a:t> Ezeket a jegyzeteket az előadás folyamán a Bemutatónézetek lapon tekintheti meg. </a:t>
            </a:r>
          </a:p>
          <a:p>
            <a:pPr lvl="0">
              <a:buFontTx/>
              <a:buNone/>
            </a:pPr>
            <a:r>
              <a:rPr lang="hu-HU" sz="1200" dirty="0"/>
              <a:t>Tartsa szem előtt a betűméretet (fontos a kisegítő lehetőségek, a láthatóság, a videoklip-rögzítés és az online hasznosítás szempontjából)</a:t>
            </a:r>
          </a:p>
          <a:p>
            <a:pPr lvl="0"/>
            <a:endParaRPr lang="hu-HU" sz="1200" dirty="0"/>
          </a:p>
          <a:p>
            <a:pPr lvl="0">
              <a:buFontTx/>
              <a:buNone/>
            </a:pPr>
            <a:r>
              <a:rPr lang="hu-HU" sz="1200" b="1" dirty="0"/>
              <a:t>Összehangolt színek </a:t>
            </a:r>
          </a:p>
          <a:p>
            <a:pPr lvl="0">
              <a:buFontTx/>
              <a:buNone/>
            </a:pPr>
            <a:r>
              <a:rPr lang="hu-HU" sz="1200" dirty="0"/>
              <a:t>Különösen ügyeljen a grafikonokra, a diagramokra és a szövegdobozokra.</a:t>
            </a:r>
            <a:r>
              <a:rPr lang="hu-HU" sz="1200" baseline="0" dirty="0"/>
              <a:t> </a:t>
            </a:r>
            <a:endParaRPr lang="hu-HU" sz="1200" dirty="0"/>
          </a:p>
          <a:p>
            <a:pPr lvl="0"/>
            <a:r>
              <a:rPr lang="hu-HU" sz="1200" dirty="0"/>
              <a:t>Vegye figyelembe, hogy a résztvevők a bemutatót fekete-fehér vagy </a:t>
            </a:r>
            <a:r>
              <a:rPr lang="hu-HU" sz="1200" dirty="0" err="1"/>
              <a:t>szürkeárnyalatos formátumban nyomtatják ki</a:t>
            </a:r>
            <a:r>
              <a:rPr lang="hu-HU" sz="1200" dirty="0"/>
              <a:t>. Nyomtasson egy tesztlapot, és ellenőrizze, hogy a színértékek hatásosak-e, ha a bemutatót fekete-fehér és </a:t>
            </a:r>
            <a:r>
              <a:rPr lang="hu-HU" sz="1200" dirty="0" err="1"/>
              <a:t>szürkeárnyalatos formátumban nyomtatják ki</a:t>
            </a:r>
            <a:r>
              <a:rPr lang="hu-HU" sz="1200" dirty="0"/>
              <a:t>.</a:t>
            </a:r>
          </a:p>
          <a:p>
            <a:pPr lvl="0">
              <a:buFontTx/>
              <a:buNone/>
            </a:pPr>
            <a:endParaRPr lang="hu-HU" sz="1200" dirty="0"/>
          </a:p>
          <a:p>
            <a:pPr lvl="0">
              <a:buFontTx/>
              <a:buNone/>
            </a:pPr>
            <a:r>
              <a:rPr lang="hu-HU" sz="1200" b="1" dirty="0"/>
              <a:t>Ábrák, táblázatok és grafikonok</a:t>
            </a:r>
          </a:p>
          <a:p>
            <a:pPr lvl="0"/>
            <a:r>
              <a:rPr lang="hu-HU" sz="1200" dirty="0"/>
              <a:t>Ügyeljen az egyszerűségre: ha csak lehet, használjon egységes, a figyelmet nem elterelő stílusokat és színeket.</a:t>
            </a:r>
          </a:p>
          <a:p>
            <a:pPr lvl="0"/>
            <a:r>
              <a:rPr lang="hu-HU" sz="1200" dirty="0"/>
              <a:t>Lássa el felirattal az összes grafikont és táblázatot.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99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hu-HU"/>
              <a:t>Microsoft </a:t>
            </a:r>
            <a:r>
              <a:rPr lang="hu-HU" b="1"/>
              <a:t>Engineering Excellence</a:t>
            </a:r>
            <a:endParaRPr lang="hu-HU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/>
              <a:t>Microsoft bizalmas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dirty="0"/>
              <a:t>Adjon rövid áttekintést a bemutatóról.</a:t>
            </a:r>
            <a:r>
              <a:rPr lang="hu-HU" baseline="0" dirty="0"/>
              <a:t> I</a:t>
            </a:r>
            <a:r>
              <a:rPr lang="hu-HU" dirty="0"/>
              <a:t>smertesse a bemutató fő témáját és azt, hogy miért tartja ezt fontosnak.</a:t>
            </a:r>
          </a:p>
          <a:p>
            <a:pPr>
              <a:lnSpc>
                <a:spcPct val="80000"/>
              </a:lnSpc>
            </a:pPr>
            <a:r>
              <a:rPr lang="hu-HU" dirty="0"/>
              <a:t>Mutassa be a fő témakörök mindegyikét.</a:t>
            </a:r>
          </a:p>
          <a:p>
            <a:r>
              <a:rPr lang="hu-HU" dirty="0"/>
              <a:t>A közönségnek támpontot adhat,</a:t>
            </a:r>
            <a:r>
              <a:rPr lang="hu-HU" baseline="0" dirty="0"/>
              <a:t> ha </a:t>
            </a:r>
            <a:r>
              <a:rPr lang="hu-HU" dirty="0"/>
              <a:t>ezt az áttekintő diát a teljes bemutatóban ismétli, mindig a következőként tárgyalandó téma kiemelésével.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65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17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témakörök szakaszaiba igény szerint vegyen fel újabb diákat, például táblázatokkal, grafikonokkal és képekkel. </a:t>
            </a:r>
          </a:p>
          <a:p>
            <a:r>
              <a:rPr lang="hu-HU" dirty="0"/>
              <a:t>A következő szakaszban mintákat talál</a:t>
            </a:r>
            <a:r>
              <a:rPr lang="hu-HU" baseline="0" dirty="0"/>
              <a:t> </a:t>
            </a:r>
            <a:r>
              <a:rPr lang="hu-HU" dirty="0"/>
              <a:t>táblázatot,</a:t>
            </a:r>
            <a:r>
              <a:rPr lang="hu-HU" baseline="0" dirty="0"/>
              <a:t> grafikont, képet és videoklipet tartalmazó elrendezésekre.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hu-HU"/>
            </a:pPr>
            <a:r>
              <a:rPr lang="hu-HU" sz="1200" dirty="0"/>
              <a:t>Íme egy másik példa</a:t>
            </a:r>
            <a:r>
              <a:rPr lang="hu-HU" sz="1200" baseline="0" dirty="0"/>
              <a:t> az áttekintő diára.</a:t>
            </a:r>
            <a:endParaRPr lang="hu-HU" sz="1200" dirty="0"/>
          </a:p>
          <a:p>
            <a:pPr marL="228600" indent="-228600">
              <a:buFont typeface="+mj-lt"/>
              <a:buNone/>
            </a:pPr>
            <a:endParaRPr lang="hu-H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/>
            </a:pPr>
            <a:r>
              <a:rPr lang="hu-HU" b="0" dirty="0"/>
              <a:t>Milyen</a:t>
            </a:r>
            <a:r>
              <a:rPr lang="hu-HU" b="0" baseline="0" dirty="0"/>
              <a:t> ismeretekhez jut a közönség az oktatóbemutató megtekintésével?</a:t>
            </a:r>
            <a:r>
              <a:rPr lang="hu-HU" dirty="0"/>
              <a:t> Röviden ismertesse azokat a célokat,</a:t>
            </a:r>
            <a:r>
              <a:rPr lang="hu-HU" baseline="0" dirty="0"/>
              <a:t> </a:t>
            </a:r>
            <a:r>
              <a:rPr lang="hu-HU" dirty="0"/>
              <a:t>amelyeket el szeretne érni</a:t>
            </a:r>
            <a:r>
              <a:rPr lang="hu-HU" baseline="0" dirty="0"/>
              <a:t> a bemutatóval.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kumimoji="0" lang="hu-H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93880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355046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23398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368420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41696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41876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78685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4252616821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3092366340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hu-H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hu-H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hu-HU"/>
              <a:t>Alcím mintájának szerkesztése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hu-HU" sz="2000" baseline="0"/>
            </a:lvl1pPr>
          </a:lstStyle>
          <a:p>
            <a:r>
              <a:rPr kumimoji="0" lang="hu-HU"/>
              <a:t>Cégembléma</a:t>
            </a:r>
          </a:p>
        </p:txBody>
      </p:sp>
    </p:spTree>
    <p:extLst>
      <p:ext uri="{BB962C8B-B14F-4D97-AF65-F5344CB8AC3E}">
        <p14:creationId xmlns:p14="http://schemas.microsoft.com/office/powerpoint/2010/main" val="3155344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sak hátté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2023. 03. 24.</a:t>
            </a:fld>
            <a:endParaRPr kumimoji="0"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0092651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865470283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hu-HU"/>
            </a:lvl1pPr>
          </a:lstStyle>
          <a:p>
            <a:r>
              <a:rPr kumimoji="0"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hu-HU" sz="3200">
                <a:latin typeface="+mn-lt"/>
              </a:defRPr>
            </a:lvl1pPr>
            <a:lvl2pPr eaLnBrk="1" latinLnBrk="0" hangingPunct="1">
              <a:defRPr kumimoji="0" lang="hu-HU" sz="2800">
                <a:latin typeface="+mn-lt"/>
              </a:defRPr>
            </a:lvl2pPr>
            <a:lvl3pPr eaLnBrk="1" latinLnBrk="0" hangingPunct="1">
              <a:defRPr kumimoji="0" lang="hu-HU" sz="2400">
                <a:latin typeface="+mn-lt"/>
              </a:defRPr>
            </a:lvl3pPr>
            <a:lvl4pPr eaLnBrk="1" latinLnBrk="0" hangingPunct="1">
              <a:defRPr kumimoji="0" lang="hu-HU" sz="2400">
                <a:latin typeface="+mn-lt"/>
              </a:defRPr>
            </a:lvl4pPr>
            <a:lvl5pPr eaLnBrk="1" latinLnBrk="0" hangingPunct="1">
              <a:defRPr kumimoji="0" lang="hu-HU" sz="2400">
                <a:latin typeface="+mn-lt"/>
              </a:defRPr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hu-H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70023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274284847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310628209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182225218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237598372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3257469657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303678860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57B281C-5159-4971-8228-52B9A72E9ED2}" type="datetimeFigureOut">
              <a:rPr lang="hu-HU" smtClean="0"/>
              <a:pPr/>
              <a:t>2023. 03. 24.</a:t>
            </a:fld>
            <a:endParaRPr kumimoji="0"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kumimoji="0" lang="hu-HU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hu-HU" smtClean="0"/>
              <a:pPr/>
              <a:t>‹#›</a:t>
            </a:fld>
            <a:endParaRPr kumimoji="0" lang="hu-HU"/>
          </a:p>
        </p:txBody>
      </p:sp>
    </p:spTree>
    <p:extLst>
      <p:ext uri="{BB962C8B-B14F-4D97-AF65-F5344CB8AC3E}">
        <p14:creationId xmlns:p14="http://schemas.microsoft.com/office/powerpoint/2010/main" val="888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  <p:sldLayoutId id="2147483650" r:id="rId20"/>
  </p:sldLayoutIdLst>
  <p:transition spd="slow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0.jp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hyperlink" Target="https://www.flickr.com/photos/omi_black/4116873917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Category:J%C3%BAlia_Kudlik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rnalcerebrau.blogspot.com/2014/01/a-verdadeira-historia-de-isaura-uma.html" TargetMode="External"/><Relationship Id="rId11" Type="http://schemas.openxmlformats.org/officeDocument/2006/relationships/hyperlink" Target="https://de.wikipedia.org/wiki/Katalin_Kar%C3%A1dy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s://media20.blog.hu/2015/12/28/25_eve_whiskeyzik_a_magyar_nappalikban_jockey_ewing" TargetMode="External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cue.it/isaac-asimov-predisse-futuro/14828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8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082B5-9FB8-47CC-AE81-E993CEC1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775A48-EE8C-4715-94E0-D6CC9F99A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7DF42E-92EA-43F7-B3B1-AF3704E37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381BF3-00FA-475A-AF22-25E832179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327A924-89E3-4A90-B5A4-93D47D66C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FEF908F-83B8-4DD0-8A1B-F1F735BE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C3956E1-F253-4F36-84D5-22D5373F0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8E0CC82-48EE-47B3-8BF4-8C58CF31C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62378" y="1143000"/>
            <a:ext cx="6619243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b="0">
                <a:solidFill>
                  <a:srgbClr val="FFFFFF"/>
                </a:solidFill>
              </a:rPr>
              <a:t>Generációk Párbeszéde</a:t>
            </a:r>
            <a:br>
              <a:rPr lang="en-US" sz="5700" b="0">
                <a:solidFill>
                  <a:srgbClr val="FFFFFF"/>
                </a:solidFill>
              </a:rPr>
            </a:br>
            <a:endParaRPr lang="en-US" sz="5700" b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62378" y="5240851"/>
            <a:ext cx="6619243" cy="828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" cap="all">
                <a:solidFill>
                  <a:schemeClr val="tx2"/>
                </a:solidFill>
                <a:latin typeface="+mn-lt"/>
              </a:rPr>
              <a:t>Digitális bevándorló szülők, pedagógusok – digitális BEnnszülött Kamaszok, gyerekek </a:t>
            </a:r>
          </a:p>
          <a:p>
            <a:pPr algn="ctr">
              <a:lnSpc>
                <a:spcPct val="90000"/>
              </a:lnSpc>
            </a:pPr>
            <a:endParaRPr lang="en-US" sz="1000" cap="all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1000" cap="all">
                <a:solidFill>
                  <a:schemeClr val="tx2"/>
                </a:solidFill>
                <a:latin typeface="+mn-lt"/>
              </a:rPr>
              <a:t>egymás között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983" y="4829888"/>
            <a:ext cx="3312647" cy="18539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38593"/>
            <a:ext cx="3394130" cy="21052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42282"/>
            <a:ext cx="3214406" cy="20731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r="-2481"/>
          <a:stretch/>
        </p:blipFill>
        <p:spPr>
          <a:xfrm>
            <a:off x="4975897" y="1329009"/>
            <a:ext cx="3262884" cy="513347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563299" y="427899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Generációt formáló események</a:t>
            </a:r>
          </a:p>
        </p:txBody>
      </p:sp>
    </p:spTree>
    <p:extLst>
      <p:ext uri="{BB962C8B-B14F-4D97-AF65-F5344CB8AC3E}">
        <p14:creationId xmlns:p14="http://schemas.microsoft.com/office/powerpoint/2010/main" val="4105255438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18288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5870955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zövegdoboz 2"/>
          <p:cNvSpPr txBox="1"/>
          <p:nvPr/>
        </p:nvSpPr>
        <p:spPr>
          <a:xfrm>
            <a:off x="487481" y="4517136"/>
            <a:ext cx="8169821" cy="117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Covid - generáció</a:t>
            </a:r>
          </a:p>
        </p:txBody>
      </p:sp>
      <p:pic>
        <p:nvPicPr>
          <p:cNvPr id="2" name="Kép 1" descr="A képen diagram, tortadiagram látható&#10;&#10;Automatikusan generált leírá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551134" y="731520"/>
            <a:ext cx="5653549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98083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4E8CF7C5-117C-459C-9B4C-82B31795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58000"/>
            <a:chOff x="-1588" y="0"/>
            <a:chExt cx="12193588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B3FB86-7EC1-4073-8317-D932BC571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F02C3-73C4-4B91-B422-EAB2FACE6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E54839-92D5-4E97-B38E-24927FD44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8959A4D-BD4D-4664-AA21-132D65AF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CB0910B-74A9-4D39-9741-5AD6A5A54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03AEDDF-85E0-4F20-B92E-3C244FB6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366484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chemeClr val="bg2"/>
                </a:solidFill>
              </a:rPr>
              <a:t>Teltház a gyermekpszichiátrián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9323" y="2418735"/>
            <a:ext cx="3664846" cy="381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bg1"/>
                </a:solidFill>
              </a:rPr>
              <a:t>A szorongásos és depressziós zavarokkal küzdő gyerekek aránya az ötszörösére nőtt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bg1"/>
                </a:solidFill>
              </a:rPr>
              <a:t>megduplázódott a kényszeres gondolatokkal és cselekedetekkel jelentkezők száma is.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bg1"/>
                </a:solidFill>
              </a:rPr>
              <a:t>sok az „önsértő”, aki saját magának okoz könnyebb, vagy akár komolyabb sérülést.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bg1"/>
                </a:solidFill>
              </a:rPr>
              <a:t>Vadaskert Gyermek- és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bg1"/>
                </a:solidFill>
              </a:rPr>
              <a:t>ifjúságpszichiátriai Kórház </a:t>
            </a:r>
          </a:p>
        </p:txBody>
      </p:sp>
      <p:pic>
        <p:nvPicPr>
          <p:cNvPr id="5" name="Kép 4" descr="Blokkok az arckifejezésekkel">
            <a:extLst>
              <a:ext uri="{FF2B5EF4-FFF2-40B4-BE49-F238E27FC236}">
                <a16:creationId xmlns:a16="http://schemas.microsoft.com/office/drawing/2014/main" id="{5769A0C1-2AC0-DABD-3193-1EE264E1A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0" y="645106"/>
            <a:ext cx="4028507" cy="5585369"/>
          </a:xfrm>
          <a:prstGeom prst="rect">
            <a:avLst/>
          </a:prstGeom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6C9E16AD-C39A-45E0-9155-60C082A8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0161389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560107"/>
            <a:ext cx="7463281" cy="3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3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895954"/>
            <a:ext cx="7463281" cy="30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588094"/>
            <a:ext cx="7463281" cy="36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541449"/>
            <a:ext cx="7463281" cy="37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rgbClr val="FFFFFF"/>
                </a:solidFill>
                <a:latin typeface="+mn-lt"/>
              </a:rPr>
              <a:t>Mi okoz leginkább függőséget?</a:t>
            </a:r>
          </a:p>
        </p:txBody>
      </p:sp>
      <p:graphicFrame>
        <p:nvGraphicFramePr>
          <p:cNvPr id="28" name="Tartalom helye 2">
            <a:extLst>
              <a:ext uri="{FF2B5EF4-FFF2-40B4-BE49-F238E27FC236}">
                <a16:creationId xmlns:a16="http://schemas.microsoft.com/office/drawing/2014/main" id="{62A0C185-1FF2-469F-908A-5208906AE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171286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367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537901"/>
            <a:ext cx="6956818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2"/>
                </a:solidFill>
              </a:rPr>
              <a:t>Mit mutatnak a számok?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132856"/>
            <a:ext cx="5029944" cy="373360"/>
          </a:xfrm>
        </p:spPr>
        <p:txBody>
          <a:bodyPr>
            <a:normAutofit fontScale="25000" lnSpcReduction="20000"/>
          </a:bodyPr>
          <a:lstStyle/>
          <a:p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Közel fél millió</a:t>
            </a:r>
          </a:p>
          <a:p>
            <a:r>
              <a:rPr lang="hu-HU" sz="1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hardcore</a:t>
            </a:r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 játékos, hétköznap 3 és fél órát, hétvégén 6 órát játszik</a:t>
            </a:r>
          </a:p>
          <a:p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3 százaléka súlyosan, 15</a:t>
            </a:r>
          </a:p>
          <a:p>
            <a:pPr marL="0" indent="0">
              <a:buNone/>
            </a:pPr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százaléka pedig a közepesen veszélyeztetett</a:t>
            </a:r>
          </a:p>
          <a:p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1200" b="0" dirty="0" err="1">
                <a:latin typeface="Arial" panose="020B0604020202020204" pitchFamily="34" charset="0"/>
                <a:cs typeface="Arial" panose="020B0604020202020204" pitchFamily="34" charset="0"/>
              </a:rPr>
              <a:t>hardcore</a:t>
            </a:r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 játékosok</a:t>
            </a:r>
          </a:p>
          <a:p>
            <a:pPr marL="0" indent="0">
              <a:buNone/>
            </a:pPr>
            <a:r>
              <a:rPr lang="hu-HU" sz="11200" b="0" dirty="0">
                <a:latin typeface="Arial" panose="020B0604020202020204" pitchFamily="34" charset="0"/>
                <a:cs typeface="Arial" panose="020B0604020202020204" pitchFamily="34" charset="0"/>
              </a:rPr>
              <a:t>94 százaléka férfi, 78 százalékuk 14 és 25 év közötti fiatal</a:t>
            </a:r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endParaRPr lang="hu-HU" sz="9600" dirty="0"/>
          </a:p>
          <a:p>
            <a:pPr marL="0" indent="0">
              <a:buNone/>
            </a:pPr>
            <a:r>
              <a:rPr lang="hu-HU" sz="9600" dirty="0" err="1"/>
              <a:t>eNET</a:t>
            </a:r>
            <a:r>
              <a:rPr lang="hu-HU" sz="9600" dirty="0"/>
              <a:t> Internetkutató Kft .2017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68201"/>
            <a:ext cx="3147445" cy="475354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860032" y="6488668"/>
            <a:ext cx="68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eNet</a:t>
            </a:r>
            <a:r>
              <a:rPr lang="hu-HU" dirty="0"/>
              <a:t> Internetkutató Kft 2017.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6850771" cy="9302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A </a:t>
            </a:r>
            <a:r>
              <a:rPr lang="en-US" sz="2800" dirty="0" err="1">
                <a:solidFill>
                  <a:srgbClr val="EBEBEB"/>
                </a:solidFill>
              </a:rPr>
              <a:t>függőség</a:t>
            </a:r>
            <a:r>
              <a:rPr lang="en-US" sz="2800" dirty="0">
                <a:solidFill>
                  <a:srgbClr val="EBEBEB"/>
                </a:solidFill>
              </a:rPr>
              <a:t> </a:t>
            </a:r>
            <a:r>
              <a:rPr lang="en-US" sz="2800" dirty="0" err="1">
                <a:solidFill>
                  <a:srgbClr val="EBEBEB"/>
                </a:solidFill>
              </a:rPr>
              <a:t>diagnosztikai</a:t>
            </a:r>
            <a:r>
              <a:rPr lang="en-US" sz="2800" dirty="0">
                <a:solidFill>
                  <a:srgbClr val="EBEBEB"/>
                </a:solidFill>
              </a:rPr>
              <a:t> </a:t>
            </a:r>
            <a:r>
              <a:rPr lang="en-US" sz="2800" dirty="0" err="1">
                <a:solidFill>
                  <a:srgbClr val="EBEBEB"/>
                </a:solidFill>
              </a:rPr>
              <a:t>kritériumai</a:t>
            </a:r>
            <a:br>
              <a:rPr lang="en-US" sz="2800" dirty="0">
                <a:solidFill>
                  <a:srgbClr val="EBEBEB"/>
                </a:solidFill>
              </a:rPr>
            </a:br>
            <a:endParaRPr lang="en-US" sz="2800" dirty="0">
              <a:solidFill>
                <a:srgbClr val="EBEBEB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11560" y="2492896"/>
            <a:ext cx="8187809" cy="389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6-ból 3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intő jel!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Mértéktelen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vágy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szokásra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Magatartásbeli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változások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szokás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hatására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Elvonási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tünetek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megszokott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mennyiség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csökkentése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abbahagyása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szüneteltetése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során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Tűrésre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toleranciára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utaló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fokozatosan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azonos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elérésére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adagot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változtatni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gyakoriságot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érdeklődés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csökkenése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megszokott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életmód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megváltoztatása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szokás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folytatása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ellenére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függőség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következményeit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74FED21-C9D3-C481-4D83-02A79D13A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9" r="-26"/>
          <a:stretch/>
        </p:blipFill>
        <p:spPr>
          <a:xfrm>
            <a:off x="6412384" y="3366510"/>
            <a:ext cx="2702865" cy="363959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7A57E16-9BE5-E3C0-B37E-8D573AE7B8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52936"/>
            <a:ext cx="3635895" cy="402331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A3595D2-8BFE-F67A-15E5-C5051A769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07" y="14198"/>
            <a:ext cx="2826122" cy="283873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6532470-7D27-80FA-DC3D-5A8B13711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07" y="16185"/>
            <a:ext cx="2143125" cy="214312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F54A912-7DE0-64B6-4260-C966DCCEF9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95"/>
          <a:stretch/>
        </p:blipFill>
        <p:spPr>
          <a:xfrm>
            <a:off x="3346996" y="1945838"/>
            <a:ext cx="3129483" cy="489654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646D974-0513-DEEA-3709-315309522C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759" y="-12779"/>
            <a:ext cx="2871153" cy="354345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B0CEF34-071F-63F0-E6F5-027052CAEC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8"/>
          <a:stretch/>
        </p:blipFill>
        <p:spPr>
          <a:xfrm>
            <a:off x="5462881" y="-114450"/>
            <a:ext cx="2121935" cy="354345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5CD40C8-EA7D-2172-CB63-7CEA601C07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29" y="16428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8693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2"/>
                </a:solidFill>
              </a:rPr>
              <a:t>Tudod-e mi a szexting?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2322" y="1928622"/>
            <a:ext cx="4832385" cy="30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17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630344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>
                <a:latin typeface="Arial Black" panose="020B0A04020102020204" pitchFamily="34" charset="0"/>
              </a:rPr>
              <a:t>Mi van a háttérben?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66800" y="2636912"/>
            <a:ext cx="37338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Klasszikus, érzelmi jellegű problémák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1600" y="589014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Investigating the Motivational and Psychosocial Dynamics of Dysregulated Gaming</a:t>
            </a:r>
            <a:r>
              <a:rPr lang="hu-HU" dirty="0"/>
              <a:t>, Oxford University, Cardiff University</a:t>
            </a:r>
          </a:p>
        </p:txBody>
      </p:sp>
      <p:pic>
        <p:nvPicPr>
          <p:cNvPr id="7" name="Kép 6" descr="A képen fal, személy, beltéri látható&#10;&#10;Automatikusan generált leírás">
            <a:extLst>
              <a:ext uri="{FF2B5EF4-FFF2-40B4-BE49-F238E27FC236}">
                <a16:creationId xmlns:a16="http://schemas.microsoft.com/office/drawing/2014/main" id="{E33A5A12-6B42-31E3-B8AD-5C8B1E09CC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61186" y="2420888"/>
            <a:ext cx="4081722" cy="27889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9" y="1770146"/>
            <a:ext cx="7526278" cy="33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961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5111" y="643467"/>
            <a:ext cx="6966288" cy="5571066"/>
          </a:xfrm>
          <a:custGeom>
            <a:avLst/>
            <a:gdLst/>
            <a:ahLst/>
            <a:cxnLst/>
            <a:rect l="l" t="t" r="r" b="b"/>
            <a:pathLst>
              <a:path w="6933502" h="5571066">
                <a:moveTo>
                  <a:pt x="55276" y="0"/>
                </a:moveTo>
                <a:lnTo>
                  <a:pt x="6933502" y="0"/>
                </a:lnTo>
                <a:lnTo>
                  <a:pt x="6933502" y="5571066"/>
                </a:lnTo>
                <a:lnTo>
                  <a:pt x="0" y="5571066"/>
                </a:lnTo>
                <a:lnTo>
                  <a:pt x="0" y="5571065"/>
                </a:lnTo>
                <a:lnTo>
                  <a:pt x="50061" y="5571065"/>
                </a:lnTo>
                <a:lnTo>
                  <a:pt x="58753" y="5504841"/>
                </a:lnTo>
                <a:lnTo>
                  <a:pt x="73023" y="5397085"/>
                </a:lnTo>
                <a:lnTo>
                  <a:pt x="88078" y="5277828"/>
                </a:lnTo>
                <a:lnTo>
                  <a:pt x="103917" y="5143437"/>
                </a:lnTo>
                <a:lnTo>
                  <a:pt x="120697" y="4996938"/>
                </a:lnTo>
                <a:lnTo>
                  <a:pt x="137476" y="4837726"/>
                </a:lnTo>
                <a:lnTo>
                  <a:pt x="154570" y="4668224"/>
                </a:lnTo>
                <a:lnTo>
                  <a:pt x="170408" y="4485403"/>
                </a:lnTo>
                <a:lnTo>
                  <a:pt x="185620" y="4294107"/>
                </a:lnTo>
                <a:lnTo>
                  <a:pt x="199420" y="4091914"/>
                </a:lnTo>
                <a:lnTo>
                  <a:pt x="212593" y="3881246"/>
                </a:lnTo>
                <a:lnTo>
                  <a:pt x="224982" y="3661498"/>
                </a:lnTo>
                <a:lnTo>
                  <a:pt x="229373" y="3548900"/>
                </a:lnTo>
                <a:lnTo>
                  <a:pt x="234234" y="3433880"/>
                </a:lnTo>
                <a:lnTo>
                  <a:pt x="238782" y="3317044"/>
                </a:lnTo>
                <a:lnTo>
                  <a:pt x="241761" y="3199603"/>
                </a:lnTo>
                <a:lnTo>
                  <a:pt x="244427" y="3079740"/>
                </a:lnTo>
                <a:lnTo>
                  <a:pt x="247250" y="2958667"/>
                </a:lnTo>
                <a:lnTo>
                  <a:pt x="249132" y="2835172"/>
                </a:lnTo>
                <a:lnTo>
                  <a:pt x="249132" y="2710467"/>
                </a:lnTo>
                <a:lnTo>
                  <a:pt x="250073" y="2584550"/>
                </a:lnTo>
                <a:lnTo>
                  <a:pt x="249132" y="2457423"/>
                </a:lnTo>
                <a:lnTo>
                  <a:pt x="247250" y="2328480"/>
                </a:lnTo>
                <a:lnTo>
                  <a:pt x="245525" y="2199537"/>
                </a:lnTo>
                <a:lnTo>
                  <a:pt x="241761" y="2068778"/>
                </a:lnTo>
                <a:lnTo>
                  <a:pt x="237841" y="1936808"/>
                </a:lnTo>
                <a:lnTo>
                  <a:pt x="233293" y="1804838"/>
                </a:lnTo>
                <a:lnTo>
                  <a:pt x="226863" y="1671657"/>
                </a:lnTo>
                <a:lnTo>
                  <a:pt x="219179" y="1537265"/>
                </a:lnTo>
                <a:lnTo>
                  <a:pt x="211809" y="1402269"/>
                </a:lnTo>
                <a:lnTo>
                  <a:pt x="202400" y="1267272"/>
                </a:lnTo>
                <a:lnTo>
                  <a:pt x="191109" y="1130459"/>
                </a:lnTo>
                <a:lnTo>
                  <a:pt x="179818" y="995462"/>
                </a:lnTo>
                <a:lnTo>
                  <a:pt x="166801" y="858044"/>
                </a:lnTo>
                <a:lnTo>
                  <a:pt x="152531" y="720020"/>
                </a:lnTo>
                <a:lnTo>
                  <a:pt x="137476" y="583812"/>
                </a:lnTo>
                <a:lnTo>
                  <a:pt x="119912" y="445789"/>
                </a:lnTo>
                <a:lnTo>
                  <a:pt x="101094" y="308370"/>
                </a:lnTo>
                <a:lnTo>
                  <a:pt x="82432" y="170347"/>
                </a:lnTo>
                <a:lnTo>
                  <a:pt x="60635" y="3292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8054257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r="1" b="1"/>
          <a:stretch/>
        </p:blipFill>
        <p:spPr>
          <a:xfrm>
            <a:off x="482600" y="643467"/>
            <a:ext cx="4029075" cy="557106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325" y="643467"/>
            <a:ext cx="40290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61180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578392836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126CD6DF-E40F-4D39-BA46-5D099AC4C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64" y="643467"/>
            <a:ext cx="4966870" cy="4085251"/>
          </a:xfrm>
          <a:prstGeom prst="rect">
            <a:avLst/>
          </a:prstGeom>
        </p:spPr>
      </p:pic>
      <p:sp>
        <p:nvSpPr>
          <p:cNvPr id="5" name="Freeform: Shape 8">
            <a:extLst>
              <a:ext uri="{FF2B5EF4-FFF2-40B4-BE49-F238E27FC236}">
                <a16:creationId xmlns:a16="http://schemas.microsoft.com/office/drawing/2014/main" id="{E848A24A-E17D-464F-99FB-EF7B8EC07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928325"/>
            <a:ext cx="8178800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CD3DDA28-7B69-422D-9888-25C7BC97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198579" y="4915968"/>
            <a:ext cx="2280000" cy="440926"/>
          </a:xfrm>
          <a:custGeom>
            <a:avLst/>
            <a:gdLst>
              <a:gd name="connsiteX0" fmla="*/ 0 w 3039999"/>
              <a:gd name="connsiteY0" fmla="*/ 155844 h 440926"/>
              <a:gd name="connsiteX1" fmla="*/ 6524 w 3039999"/>
              <a:gd name="connsiteY1" fmla="*/ 156086 h 440926"/>
              <a:gd name="connsiteX2" fmla="*/ 98577 w 3039999"/>
              <a:gd name="connsiteY2" fmla="*/ 159586 h 440926"/>
              <a:gd name="connsiteX3" fmla="*/ 191951 w 3039999"/>
              <a:gd name="connsiteY3" fmla="*/ 162919 h 440926"/>
              <a:gd name="connsiteX4" fmla="*/ 285984 w 3039999"/>
              <a:gd name="connsiteY4" fmla="*/ 165003 h 440926"/>
              <a:gd name="connsiteX5" fmla="*/ 381667 w 3039999"/>
              <a:gd name="connsiteY5" fmla="*/ 167003 h 440926"/>
              <a:gd name="connsiteX6" fmla="*/ 478999 w 3039999"/>
              <a:gd name="connsiteY6" fmla="*/ 169086 h 440926"/>
              <a:gd name="connsiteX7" fmla="*/ 577652 w 3039999"/>
              <a:gd name="connsiteY7" fmla="*/ 170503 h 440926"/>
              <a:gd name="connsiteX8" fmla="*/ 677293 w 3039999"/>
              <a:gd name="connsiteY8" fmla="*/ 170503 h 440926"/>
              <a:gd name="connsiteX9" fmla="*/ 778255 w 3039999"/>
              <a:gd name="connsiteY9" fmla="*/ 171086 h 440926"/>
              <a:gd name="connsiteX10" fmla="*/ 880207 w 3039999"/>
              <a:gd name="connsiteY10" fmla="*/ 170503 h 440926"/>
              <a:gd name="connsiteX11" fmla="*/ 983149 w 3039999"/>
              <a:gd name="connsiteY11" fmla="*/ 169086 h 440926"/>
              <a:gd name="connsiteX12" fmla="*/ 1086420 w 3039999"/>
              <a:gd name="connsiteY12" fmla="*/ 167753 h 440926"/>
              <a:gd name="connsiteX13" fmla="*/ 1191011 w 3039999"/>
              <a:gd name="connsiteY13" fmla="*/ 165003 h 440926"/>
              <a:gd name="connsiteX14" fmla="*/ 1296922 w 3039999"/>
              <a:gd name="connsiteY14" fmla="*/ 162336 h 440926"/>
              <a:gd name="connsiteX15" fmla="*/ 1402173 w 3039999"/>
              <a:gd name="connsiteY15" fmla="*/ 158836 h 440926"/>
              <a:gd name="connsiteX16" fmla="*/ 1508744 w 3039999"/>
              <a:gd name="connsiteY16" fmla="*/ 154169 h 440926"/>
              <a:gd name="connsiteX17" fmla="*/ 1616635 w 3039999"/>
              <a:gd name="connsiteY17" fmla="*/ 148669 h 440926"/>
              <a:gd name="connsiteX18" fmla="*/ 1724525 w 3039999"/>
              <a:gd name="connsiteY18" fmla="*/ 143252 h 440926"/>
              <a:gd name="connsiteX19" fmla="*/ 1832416 w 3039999"/>
              <a:gd name="connsiteY19" fmla="*/ 136335 h 440926"/>
              <a:gd name="connsiteX20" fmla="*/ 1942286 w 3039999"/>
              <a:gd name="connsiteY20" fmla="*/ 128169 h 440926"/>
              <a:gd name="connsiteX21" fmla="*/ 2050177 w 3039999"/>
              <a:gd name="connsiteY21" fmla="*/ 120002 h 440926"/>
              <a:gd name="connsiteX22" fmla="*/ 2160047 w 3039999"/>
              <a:gd name="connsiteY22" fmla="*/ 110419 h 440926"/>
              <a:gd name="connsiteX23" fmla="*/ 2270907 w 3039999"/>
              <a:gd name="connsiteY23" fmla="*/ 100168 h 440926"/>
              <a:gd name="connsiteX24" fmla="*/ 2379788 w 3039999"/>
              <a:gd name="connsiteY24" fmla="*/ 89251 h 440926"/>
              <a:gd name="connsiteX25" fmla="*/ 2489988 w 3039999"/>
              <a:gd name="connsiteY25" fmla="*/ 76418 h 440926"/>
              <a:gd name="connsiteX26" fmla="*/ 2600188 w 3039999"/>
              <a:gd name="connsiteY26" fmla="*/ 62751 h 440926"/>
              <a:gd name="connsiteX27" fmla="*/ 2710388 w 3039999"/>
              <a:gd name="connsiteY27" fmla="*/ 49168 h 440926"/>
              <a:gd name="connsiteX28" fmla="*/ 2820258 w 3039999"/>
              <a:gd name="connsiteY28" fmla="*/ 33334 h 440926"/>
              <a:gd name="connsiteX29" fmla="*/ 2930129 w 3039999"/>
              <a:gd name="connsiteY29" fmla="*/ 17000 h 440926"/>
              <a:gd name="connsiteX30" fmla="*/ 3039999 w 3039999"/>
              <a:gd name="connsiteY30" fmla="*/ 0 h 440926"/>
              <a:gd name="connsiteX31" fmla="*/ 3026141 w 3039999"/>
              <a:gd name="connsiteY31" fmla="*/ 440924 h 440926"/>
              <a:gd name="connsiteX32" fmla="*/ 2677942 w 3039999"/>
              <a:gd name="connsiteY32" fmla="*/ 435925 h 440926"/>
              <a:gd name="connsiteX33" fmla="*/ 2643381 w 3039999"/>
              <a:gd name="connsiteY33" fmla="*/ 434739 h 440926"/>
              <a:gd name="connsiteX34" fmla="*/ 2673098 w 3039999"/>
              <a:gd name="connsiteY34" fmla="*/ 197552 h 440926"/>
              <a:gd name="connsiteX35" fmla="*/ 2600644 w 3039999"/>
              <a:gd name="connsiteY35" fmla="*/ 199684 h 440926"/>
              <a:gd name="connsiteX36" fmla="*/ 2342303 w 3039999"/>
              <a:gd name="connsiteY36" fmla="*/ 205715 h 440926"/>
              <a:gd name="connsiteX37" fmla="*/ 2084160 w 3039999"/>
              <a:gd name="connsiteY37" fmla="*/ 210171 h 440926"/>
              <a:gd name="connsiteX38" fmla="*/ 1825032 w 3039999"/>
              <a:gd name="connsiteY38" fmla="*/ 209703 h 440926"/>
              <a:gd name="connsiteX39" fmla="*/ 1567480 w 3039999"/>
              <a:gd name="connsiteY39" fmla="*/ 209433 h 440926"/>
              <a:gd name="connsiteX40" fmla="*/ 1308551 w 3039999"/>
              <a:gd name="connsiteY40" fmla="*/ 207391 h 440926"/>
              <a:gd name="connsiteX41" fmla="*/ 1053363 w 3039999"/>
              <a:gd name="connsiteY41" fmla="*/ 201018 h 440926"/>
              <a:gd name="connsiteX42" fmla="*/ 795223 w 3039999"/>
              <a:gd name="connsiteY42" fmla="*/ 192674 h 440926"/>
              <a:gd name="connsiteX43" fmla="*/ 538856 w 3039999"/>
              <a:gd name="connsiteY43" fmla="*/ 182954 h 440926"/>
              <a:gd name="connsiteX44" fmla="*/ 286033 w 3039999"/>
              <a:gd name="connsiteY44" fmla="*/ 170477 h 440926"/>
              <a:gd name="connsiteX45" fmla="*/ 31635 w 3039999"/>
              <a:gd name="connsiteY45" fmla="*/ 157803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39999" h="440926">
                <a:moveTo>
                  <a:pt x="0" y="155844"/>
                </a:moveTo>
                <a:lnTo>
                  <a:pt x="6524" y="156086"/>
                </a:lnTo>
                <a:lnTo>
                  <a:pt x="98577" y="159586"/>
                </a:lnTo>
                <a:lnTo>
                  <a:pt x="191951" y="162919"/>
                </a:lnTo>
                <a:lnTo>
                  <a:pt x="285984" y="165003"/>
                </a:lnTo>
                <a:lnTo>
                  <a:pt x="381667" y="167003"/>
                </a:lnTo>
                <a:lnTo>
                  <a:pt x="478999" y="169086"/>
                </a:lnTo>
                <a:lnTo>
                  <a:pt x="577652" y="170503"/>
                </a:lnTo>
                <a:lnTo>
                  <a:pt x="677293" y="170503"/>
                </a:lnTo>
                <a:lnTo>
                  <a:pt x="778255" y="171086"/>
                </a:lnTo>
                <a:lnTo>
                  <a:pt x="880207" y="170503"/>
                </a:lnTo>
                <a:lnTo>
                  <a:pt x="983149" y="169086"/>
                </a:lnTo>
                <a:lnTo>
                  <a:pt x="1086420" y="167753"/>
                </a:lnTo>
                <a:lnTo>
                  <a:pt x="1191011" y="165003"/>
                </a:lnTo>
                <a:lnTo>
                  <a:pt x="1296922" y="162336"/>
                </a:lnTo>
                <a:lnTo>
                  <a:pt x="1402173" y="158836"/>
                </a:lnTo>
                <a:lnTo>
                  <a:pt x="1508744" y="154169"/>
                </a:lnTo>
                <a:lnTo>
                  <a:pt x="1616635" y="148669"/>
                </a:lnTo>
                <a:lnTo>
                  <a:pt x="1724525" y="143252"/>
                </a:lnTo>
                <a:lnTo>
                  <a:pt x="1832416" y="136335"/>
                </a:lnTo>
                <a:lnTo>
                  <a:pt x="1942286" y="128169"/>
                </a:lnTo>
                <a:lnTo>
                  <a:pt x="2050177" y="120002"/>
                </a:lnTo>
                <a:lnTo>
                  <a:pt x="2160047" y="110419"/>
                </a:lnTo>
                <a:lnTo>
                  <a:pt x="2270907" y="100168"/>
                </a:lnTo>
                <a:lnTo>
                  <a:pt x="2379788" y="89251"/>
                </a:lnTo>
                <a:lnTo>
                  <a:pt x="2489988" y="76418"/>
                </a:lnTo>
                <a:lnTo>
                  <a:pt x="2600188" y="62751"/>
                </a:lnTo>
                <a:lnTo>
                  <a:pt x="2710388" y="49168"/>
                </a:lnTo>
                <a:lnTo>
                  <a:pt x="2820258" y="33334"/>
                </a:lnTo>
                <a:lnTo>
                  <a:pt x="2930129" y="17000"/>
                </a:lnTo>
                <a:lnTo>
                  <a:pt x="3039999" y="0"/>
                </a:lnTo>
                <a:cubicBezTo>
                  <a:pt x="3029771" y="277755"/>
                  <a:pt x="3036370" y="163169"/>
                  <a:pt x="3026141" y="440924"/>
                </a:cubicBezTo>
                <a:cubicBezTo>
                  <a:pt x="2925757" y="440997"/>
                  <a:pt x="2808081" y="439255"/>
                  <a:pt x="2677942" y="435925"/>
                </a:cubicBezTo>
                <a:lnTo>
                  <a:pt x="2643381" y="434739"/>
                </a:lnTo>
                <a:lnTo>
                  <a:pt x="2673098" y="197552"/>
                </a:lnTo>
                <a:lnTo>
                  <a:pt x="2600644" y="199684"/>
                </a:lnTo>
                <a:lnTo>
                  <a:pt x="2342303" y="205715"/>
                </a:lnTo>
                <a:lnTo>
                  <a:pt x="2084160" y="210171"/>
                </a:lnTo>
                <a:lnTo>
                  <a:pt x="1825032" y="209703"/>
                </a:lnTo>
                <a:lnTo>
                  <a:pt x="1567480" y="209433"/>
                </a:lnTo>
                <a:lnTo>
                  <a:pt x="1308551" y="207391"/>
                </a:lnTo>
                <a:lnTo>
                  <a:pt x="1053363" y="201018"/>
                </a:lnTo>
                <a:lnTo>
                  <a:pt x="795223" y="192674"/>
                </a:lnTo>
                <a:lnTo>
                  <a:pt x="538856" y="182954"/>
                </a:lnTo>
                <a:lnTo>
                  <a:pt x="286033" y="170477"/>
                </a:lnTo>
                <a:lnTo>
                  <a:pt x="31635" y="15780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93549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Digitális szülői felelősségvállalás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2877120" cy="41764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14" y="1700808"/>
            <a:ext cx="4752528" cy="29703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95936" y="4941168"/>
            <a:ext cx="456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latin typeface="Arial Narrow" panose="020B0606020202030204" pitchFamily="34" charset="0"/>
              </a:rPr>
              <a:t>A </a:t>
            </a:r>
            <a:r>
              <a:rPr lang="hu-HU" sz="2000" i="1" dirty="0" err="1">
                <a:latin typeface="Arial Narrow" panose="020B0606020202030204" pitchFamily="34" charset="0"/>
              </a:rPr>
              <a:t>mém</a:t>
            </a:r>
            <a:r>
              <a:rPr lang="hu-HU" sz="2000" i="1" dirty="0">
                <a:latin typeface="Arial Narrow" panose="020B0606020202030204" pitchFamily="34" charset="0"/>
              </a:rPr>
              <a:t> szövegének fordítása: azok, akik kritizálják a generációnkat, elfeledik kik nevelték fel őket.</a:t>
            </a:r>
          </a:p>
        </p:txBody>
      </p:sp>
    </p:spTree>
    <p:extLst>
      <p:ext uri="{BB962C8B-B14F-4D97-AF65-F5344CB8AC3E}">
        <p14:creationId xmlns:p14="http://schemas.microsoft.com/office/powerpoint/2010/main" val="318796820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18288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5870955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540EB57-3F87-FF4C-ED53-9092CE03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81" y="4517136"/>
            <a:ext cx="8169821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2"/>
                </a:solidFill>
              </a:rPr>
              <a:t>Családi szerződés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EAD59A9-A433-B74C-ECE5-B2881D7FF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 r="-1" b="-1"/>
          <a:stretch/>
        </p:blipFill>
        <p:spPr>
          <a:xfrm>
            <a:off x="551134" y="731520"/>
            <a:ext cx="6768258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915465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" y="1113063"/>
            <a:ext cx="4628758" cy="4628758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12394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fű, személy, modellt állás, kültéri látható&#10;&#10;Automatikusan generált leírás">
            <a:extLst>
              <a:ext uri="{FF2B5EF4-FFF2-40B4-BE49-F238E27FC236}">
                <a16:creationId xmlns:a16="http://schemas.microsoft.com/office/drawing/2014/main" id="{FAE43831-624D-0086-7CAE-ADA135E98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/>
          <a:stretch/>
        </p:blipFill>
        <p:spPr>
          <a:xfrm>
            <a:off x="4632324" y="10"/>
            <a:ext cx="451167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2" name="Kép 11" descr="A képen személy, mosolygó, lány látható&#10;&#10;Automatikusan generált leírás">
            <a:extLst>
              <a:ext uri="{FF2B5EF4-FFF2-40B4-BE49-F238E27FC236}">
                <a16:creationId xmlns:a16="http://schemas.microsoft.com/office/drawing/2014/main" id="{B9C60610-0380-0C05-48E1-0007B903F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0" y="4069976"/>
            <a:ext cx="2651478" cy="2788023"/>
          </a:xfrm>
          <a:prstGeom prst="rect">
            <a:avLst/>
          </a:prstGeom>
        </p:spPr>
      </p:pic>
      <p:pic>
        <p:nvPicPr>
          <p:cNvPr id="9" name="Kép 8" descr="A képen személy, fal, beltéri, mikrofon látható&#10;&#10;Automatikusan generált leírás">
            <a:extLst>
              <a:ext uri="{FF2B5EF4-FFF2-40B4-BE49-F238E27FC236}">
                <a16:creationId xmlns:a16="http://schemas.microsoft.com/office/drawing/2014/main" id="{5F0F165F-4439-1A96-744F-1A7526296D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772149" y="3257176"/>
            <a:ext cx="3591820" cy="3600824"/>
          </a:xfrm>
          <a:prstGeom prst="rect">
            <a:avLst/>
          </a:prstGeom>
        </p:spPr>
      </p:pic>
      <p:pic>
        <p:nvPicPr>
          <p:cNvPr id="15" name="Kép 14" descr="A képen személy, állás, csoport, modellt állás látható&#10;&#10;Automatikusan generált leírás">
            <a:extLst>
              <a:ext uri="{FF2B5EF4-FFF2-40B4-BE49-F238E27FC236}">
                <a16:creationId xmlns:a16="http://schemas.microsoft.com/office/drawing/2014/main" id="{B9EB3197-D7E7-E506-F555-3066263986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20" y="10"/>
            <a:ext cx="451165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Kép 2" descr="A képen szöveg, személy, nő, modellt állás látható&#10;&#10;Automatikusan generált leírás">
            <a:extLst>
              <a:ext uri="{FF2B5EF4-FFF2-40B4-BE49-F238E27FC236}">
                <a16:creationId xmlns:a16="http://schemas.microsoft.com/office/drawing/2014/main" id="{58FEDDA3-C5CD-664C-4F3F-105114489F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6484620" y="4069976"/>
            <a:ext cx="265938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4713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hu-HU" sz="1500" b="1">
                <a:solidFill>
                  <a:srgbClr val="FFFFFF"/>
                </a:solidFill>
              </a:rPr>
            </a:br>
            <a:r>
              <a:rPr lang="hu-HU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segíti a generációs különbségek leküzdését a családban? 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5D02DE5-50F6-2A01-3E60-5A685D2C9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637967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201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218E08-B473-8055-4AF6-01861330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anchor="ctr">
            <a:normAutofit/>
          </a:bodyPr>
          <a:lstStyle/>
          <a:p>
            <a:pPr algn="r"/>
            <a:r>
              <a:rPr lang="hu-HU">
                <a:solidFill>
                  <a:schemeClr val="tx1"/>
                </a:solidFill>
              </a:rPr>
              <a:t>Hogyan építsük a bizalmat?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8C0571-0FEA-62C1-14DC-BEFF194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049" y="1085549"/>
            <a:ext cx="4184780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Aktív hallgatás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0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Jövőt álló készségek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489201"/>
            <a:ext cx="8280919" cy="3820119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Alapvető készségek- Amiket mindennapi feladatokhoz használunk.</a:t>
            </a:r>
          </a:p>
          <a:p>
            <a:pPr fontAlgn="base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Írástudás, 2. Számolni tudás, 3. Tudományos alapismeretek, 4. Infokommunikációs technológiai alapképességek 5. Pénzügyi alapismeretek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Kulturális és polgári alapismeretek</a:t>
            </a:r>
          </a:p>
          <a:p>
            <a:pPr fontAlgn="base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Kompetenciák - Amiket komplex kihívások megoldásánál alkalmazunk.</a:t>
            </a:r>
          </a:p>
          <a:p>
            <a:pPr fontAlgn="base"/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Kritikai gondolkodás, problémamegoldás, 8. Kreativitás, 9. (Interperszonális) kommunikáció, 10. Együttműködés</a:t>
            </a:r>
          </a:p>
          <a:p>
            <a:pPr fontAlgn="base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Jellembéli kvalitások, karakterkvalitások - Amiket a változó környezethez való boldogulásra használunk.</a:t>
            </a:r>
          </a:p>
          <a:p>
            <a:pPr fontAlgn="base"/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Kíváncsiság, 12. Kezdeményezőkészség, 13. Határozottság, kitartás, állhatatosság, </a:t>
            </a:r>
          </a:p>
          <a:p>
            <a:pPr fontAlgn="base"/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Alkalmazkodó-készség, 15. Vezetőkészség, 16. Társadalmi és kulturális tudatosság</a:t>
            </a:r>
          </a:p>
          <a:p>
            <a:pPr fontAlgn="base"/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(2017. Davos, Gazdasági Fórum)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255080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férfi látható&#10;&#10;Automatikusan generált leírás">
            <a:extLst>
              <a:ext uri="{FF2B5EF4-FFF2-40B4-BE49-F238E27FC236}">
                <a16:creationId xmlns:a16="http://schemas.microsoft.com/office/drawing/2014/main" id="{297D4CBE-E5EE-DC43-0335-BFDF998DD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322" y="1807693"/>
            <a:ext cx="4853180" cy="3239497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148484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31FEE9-4980-F4EA-901C-81A0DE08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anchor="ctr">
            <a:normAutofit/>
          </a:bodyPr>
          <a:lstStyle/>
          <a:p>
            <a:pPr algn="r"/>
            <a:r>
              <a:rPr lang="hu-HU">
                <a:solidFill>
                  <a:schemeClr val="tx1"/>
                </a:solidFill>
              </a:rPr>
              <a:t>Hogy szeressünk jól?</a:t>
            </a:r>
          </a:p>
        </p:txBody>
      </p:sp>
      <p:sp>
        <p:nvSpPr>
          <p:cNvPr id="22" name="Tartalom helye 2">
            <a:extLst>
              <a:ext uri="{FF2B5EF4-FFF2-40B4-BE49-F238E27FC236}">
                <a16:creationId xmlns:a16="http://schemas.microsoft.com/office/drawing/2014/main" id="{D65F15F0-4E48-5A8D-6392-B47F97DE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049" y="1085549"/>
            <a:ext cx="4184780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b="0" i="1">
                <a:solidFill>
                  <a:schemeClr val="tx1"/>
                </a:solidFill>
                <a:effectLst/>
                <a:latin typeface="Work Sans" pitchFamily="2" charset="-18"/>
              </a:rPr>
              <a:t>„Aki jól szeret, az </a:t>
            </a:r>
            <a:r>
              <a:rPr lang="hu-HU" b="1" i="1">
                <a:solidFill>
                  <a:schemeClr val="tx1"/>
                </a:solidFill>
                <a:effectLst/>
                <a:latin typeface="Work Sans" pitchFamily="2" charset="-18"/>
              </a:rPr>
              <a:t>megismer</a:t>
            </a:r>
            <a:r>
              <a:rPr lang="hu-HU" b="0" i="1">
                <a:solidFill>
                  <a:schemeClr val="tx1"/>
                </a:solidFill>
                <a:effectLst/>
                <a:latin typeface="Work Sans" pitchFamily="2" charset="-18"/>
              </a:rPr>
              <a:t> és </a:t>
            </a:r>
            <a:r>
              <a:rPr lang="hu-HU" b="1" i="1">
                <a:solidFill>
                  <a:schemeClr val="tx1"/>
                </a:solidFill>
                <a:effectLst/>
                <a:latin typeface="Work Sans" pitchFamily="2" charset="-18"/>
              </a:rPr>
              <a:t>elfogad</a:t>
            </a:r>
            <a:r>
              <a:rPr lang="hu-HU" b="0" i="1">
                <a:solidFill>
                  <a:schemeClr val="tx1"/>
                </a:solidFill>
                <a:effectLst/>
                <a:latin typeface="Work Sans" pitchFamily="2" charset="-18"/>
              </a:rPr>
              <a:t>- saját világát kitágítja a másik felé. Befogadja őt.”</a:t>
            </a:r>
          </a:p>
          <a:p>
            <a:pPr marL="0" indent="0">
              <a:buNone/>
            </a:pPr>
            <a:r>
              <a:rPr lang="hu-HU" i="1">
                <a:solidFill>
                  <a:schemeClr val="tx1"/>
                </a:solidFill>
                <a:latin typeface="Work Sans" pitchFamily="2" charset="-18"/>
              </a:rPr>
              <a:t>Vekerdy Tamás</a:t>
            </a:r>
            <a:endParaRPr lang="hu-HU" b="0" i="1">
              <a:solidFill>
                <a:schemeClr val="tx1"/>
              </a:solidFill>
              <a:effectLst/>
              <a:latin typeface="Work Sans" pitchFamily="2" charset="-18"/>
            </a:endParaRPr>
          </a:p>
          <a:p>
            <a:pPr marL="0" indent="0">
              <a:buNone/>
            </a:pPr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5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4549" y="1318569"/>
            <a:ext cx="7526278" cy="42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7384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6119" y="1557372"/>
            <a:ext cx="4144274" cy="27196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blog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panpeterstop.blog.hu</a:t>
            </a:r>
            <a:r>
              <a:rPr lang="hu-H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-hírlevélfeliratkozás</a:t>
            </a:r>
            <a:b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Web: generationdilemmas.com</a:t>
            </a:r>
            <a:b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Facebook: Bereczki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Enikő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generációs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szakértő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PanPeterstop</a:t>
            </a:r>
            <a:b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Instagram: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Peterpanstop</a:t>
            </a:r>
            <a:endParaRPr lang="en-US" sz="1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Kép 18" descr="A képen szöveg látható&#10;&#10;Automatikusan generált leírás">
            <a:extLst>
              <a:ext uri="{FF2B5EF4-FFF2-40B4-BE49-F238E27FC236}">
                <a16:creationId xmlns:a16="http://schemas.microsoft.com/office/drawing/2014/main" id="{4B61D34B-AF55-4912-83EB-0D8C9DA93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3" y="1557373"/>
            <a:ext cx="2648296" cy="374013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98839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65C1ABF-8077-7FED-E4B7-F6523CEF5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" y="28905"/>
            <a:ext cx="5708289" cy="216914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E7C4DC1-A7DE-B8B0-3C60-6EBD9C5E9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1" y="4134654"/>
            <a:ext cx="2823340" cy="282334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BF88E9-08DB-B832-301D-E7E9C5782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" y="4328310"/>
            <a:ext cx="2629684" cy="262968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9A6CD06-6A4F-F7D0-9E14-330DF8D5F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47" y="1517904"/>
            <a:ext cx="2990453" cy="5340096"/>
          </a:xfrm>
          <a:prstGeom prst="rect">
            <a:avLst/>
          </a:prstGeom>
        </p:spPr>
      </p:pic>
      <p:pic>
        <p:nvPicPr>
          <p:cNvPr id="4" name="Kép 3" descr="A képen szöveg, modellt állás, személy látható&#10;&#10;Automatikusan generált leírás">
            <a:extLst>
              <a:ext uri="{FF2B5EF4-FFF2-40B4-BE49-F238E27FC236}">
                <a16:creationId xmlns:a16="http://schemas.microsoft.com/office/drawing/2014/main" id="{2290C960-6F77-FC45-8D9E-3C5054EDA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4" y="2160629"/>
            <a:ext cx="3327798" cy="218649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56F8C2B-95C1-297F-60C3-E8077A90A7D7}"/>
              </a:ext>
            </a:extLst>
          </p:cNvPr>
          <p:cNvSpPr txBox="1"/>
          <p:nvPr/>
        </p:nvSpPr>
        <p:spPr>
          <a:xfrm flipV="1">
            <a:off x="6516215" y="3605500"/>
            <a:ext cx="325455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eneráció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legnagyobb kihívásai (</a:t>
            </a:r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3E160C8-F796-A6D2-11F0-AB2525CFB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82" y="28905"/>
            <a:ext cx="2361365" cy="42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980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764" y="774448"/>
            <a:ext cx="6345260" cy="709865"/>
          </a:xfrm>
        </p:spPr>
        <p:txBody>
          <a:bodyPr>
            <a:normAutofit fontScale="90000"/>
          </a:bodyPr>
          <a:lstStyle/>
          <a:p>
            <a:pPr algn="l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fiatalok 70 százaléka követ rendszeresen valamilyen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influenszert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74422" y="2708920"/>
            <a:ext cx="3981450" cy="223837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655" y="4130373"/>
            <a:ext cx="3219807" cy="27355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5"/>
          <a:stretch/>
        </p:blipFill>
        <p:spPr>
          <a:xfrm>
            <a:off x="535513" y="2213540"/>
            <a:ext cx="3343047" cy="22212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72" y="2291674"/>
            <a:ext cx="2143125" cy="21431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732" y="4517343"/>
            <a:ext cx="2742827" cy="22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651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01752"/>
            <a:ext cx="7488832" cy="1143000"/>
          </a:xfrm>
        </p:spPr>
        <p:txBody>
          <a:bodyPr>
            <a:normAutofit/>
          </a:bodyPr>
          <a:lstStyle/>
          <a:p>
            <a:pPr algn="l">
              <a:defRPr lang="hu-HU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Szépség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instagramerek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tiktokerek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5" y="2277150"/>
            <a:ext cx="4193519" cy="41935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10" y="2277150"/>
            <a:ext cx="4193519" cy="41935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2070151" y="1510696"/>
            <a:ext cx="1541418" cy="1543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4101" y="1089739"/>
            <a:ext cx="6653136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3100" dirty="0">
                <a:solidFill>
                  <a:schemeClr val="bg2"/>
                </a:solidFill>
              </a:rPr>
              <a:t>Tudás demokratizálódása?</a:t>
            </a:r>
            <a:endParaRPr lang="en-US" sz="3100" dirty="0">
              <a:solidFill>
                <a:schemeClr val="bg2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4208" y="2050479"/>
            <a:ext cx="2571969" cy="2078288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0743" y="1989587"/>
            <a:ext cx="2669454" cy="2577402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" b="-1"/>
          <a:stretch/>
        </p:blipFill>
        <p:spPr>
          <a:xfrm>
            <a:off x="6254208" y="3907306"/>
            <a:ext cx="2783368" cy="2455618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53" y="4735666"/>
            <a:ext cx="2911474" cy="1627258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4" name="Kép 3" descr="A képen személy, fal, beltéri látható&#10;&#10;Automatikusan generált leírás">
            <a:extLst>
              <a:ext uri="{FF2B5EF4-FFF2-40B4-BE49-F238E27FC236}">
                <a16:creationId xmlns:a16="http://schemas.microsoft.com/office/drawing/2014/main" id="{EA09C0A5-3771-EFEA-7649-E805B41CB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8" y="4735666"/>
            <a:ext cx="2905818" cy="1627258"/>
          </a:xfrm>
          <a:prstGeom prst="rect">
            <a:avLst/>
          </a:prstGeom>
        </p:spPr>
      </p:pic>
      <p:pic>
        <p:nvPicPr>
          <p:cNvPr id="10" name="Kép 9" descr="A képen szöveg, személy, férfi, kültéri látható&#10;&#10;Automatikusan generált leírás">
            <a:extLst>
              <a:ext uri="{FF2B5EF4-FFF2-40B4-BE49-F238E27FC236}">
                <a16:creationId xmlns:a16="http://schemas.microsoft.com/office/drawing/2014/main" id="{FB8A4A37-A841-A253-DF1D-FED31A8D19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3"/>
          <a:stretch/>
        </p:blipFill>
        <p:spPr>
          <a:xfrm flipH="1">
            <a:off x="3165506" y="2050479"/>
            <a:ext cx="2783369" cy="24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3512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18288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5870955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71295" y="1241266"/>
            <a:ext cx="4071414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chemeClr val="bg2"/>
                </a:solidFill>
              </a:rPr>
              <a:t>Mit nevezünk generációnak?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AA2E78-3558-4AE7-981B-454CEE23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501" y="396836"/>
            <a:ext cx="3744117" cy="6058999"/>
            <a:chOff x="423335" y="396836"/>
            <a:chExt cx="4992158" cy="6058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AC7EAC-89BA-42BF-B0B4-8ABBDEC06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31DA3C9-6C25-46CA-95CA-DC063BC5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A957B1E-2C0B-4D88-9ACD-2BE47C175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" name="Tartalom helye 2" descr="A képen szöveg, személy látható&#10;&#10;Automatikusan generált leírás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3" y="1620670"/>
            <a:ext cx="2644683" cy="3616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66216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18288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1059" y="5870955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65F2C9C-A263-58B3-70BA-A2475B8F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82" y="3739568"/>
            <a:ext cx="8169820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>
                <a:solidFill>
                  <a:schemeClr val="bg2"/>
                </a:solidFill>
              </a:rPr>
              <a:t>Generációk a családban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95DF653-D862-94B4-8BA3-0DF576A9E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22" y="1346335"/>
            <a:ext cx="5786382" cy="16925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144470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tanácsterem">
  <a:themeElements>
    <a:clrScheme name="Ion tanácstere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Diavetítés a képernyőre (4:3 oldalarány)</PresentationFormat>
  <Paragraphs>110</Paragraphs>
  <Slides>36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Century Gothic</vt:lpstr>
      <vt:lpstr>Georgia</vt:lpstr>
      <vt:lpstr>Wingdings 3</vt:lpstr>
      <vt:lpstr>Work Sans</vt:lpstr>
      <vt:lpstr>Ion tanácsterem</vt:lpstr>
      <vt:lpstr>Generációk Párbeszéde </vt:lpstr>
      <vt:lpstr>PowerPoint-bemutató</vt:lpstr>
      <vt:lpstr>PowerPoint-bemutató</vt:lpstr>
      <vt:lpstr>PowerPoint-bemutató</vt:lpstr>
      <vt:lpstr>A fiatalok 70 százaléka követ rendszeresen valamilyen influenszert</vt:lpstr>
      <vt:lpstr>Szépség instagramerek, tiktokerek</vt:lpstr>
      <vt:lpstr>Tudás demokratizálódása?</vt:lpstr>
      <vt:lpstr>Mit nevezünk generációnak?</vt:lpstr>
      <vt:lpstr>Generációk a családban</vt:lpstr>
      <vt:lpstr>PowerPoint-bemutató</vt:lpstr>
      <vt:lpstr>PowerPoint-bemutató</vt:lpstr>
      <vt:lpstr>Teltház a gyermekpszichiátrián</vt:lpstr>
      <vt:lpstr>PowerPoint-bemutató</vt:lpstr>
      <vt:lpstr>PowerPoint-bemutató</vt:lpstr>
      <vt:lpstr>PowerPoint-bemutató</vt:lpstr>
      <vt:lpstr>PowerPoint-bemutató</vt:lpstr>
      <vt:lpstr>Mi okoz leginkább függőséget?</vt:lpstr>
      <vt:lpstr>Mit mutatnak a számok?</vt:lpstr>
      <vt:lpstr>A függőség diagnosztikai kritériumai </vt:lpstr>
      <vt:lpstr>Tudod-e mi a szexting?</vt:lpstr>
      <vt:lpstr>Mi van a háttérben?</vt:lpstr>
      <vt:lpstr>PowerPoint-bemutató</vt:lpstr>
      <vt:lpstr>PowerPoint-bemutató</vt:lpstr>
      <vt:lpstr>PowerPoint-bemutató</vt:lpstr>
      <vt:lpstr>PowerPoint-bemutató</vt:lpstr>
      <vt:lpstr>PowerPoint-bemutató</vt:lpstr>
      <vt:lpstr>Digitális szülői felelősségvállalás</vt:lpstr>
      <vt:lpstr>Családi szerződés</vt:lpstr>
      <vt:lpstr>PowerPoint-bemutató</vt:lpstr>
      <vt:lpstr> Mi segíti a generációs különbségek leküzdését a családban? </vt:lpstr>
      <vt:lpstr>Hogyan építsük a bizalmat?</vt:lpstr>
      <vt:lpstr>Jövőt álló készségek</vt:lpstr>
      <vt:lpstr>PowerPoint-bemutató</vt:lpstr>
      <vt:lpstr>Hogy szeressünk jól?</vt:lpstr>
      <vt:lpstr>PowerPoint-bemutató</vt:lpstr>
      <vt:lpstr> blog: panpeterstop.blog.hu -hírlevélfeliratkozás  Web: generationdilemmas.com  Facebook: Bereczki Enikő generációs szakértő PanPeterstop  Instagram: Peterpanstop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2021-03-04T09:13:37Z</dcterms:created>
  <dcterms:modified xsi:type="dcterms:W3CDTF">2023-03-24T11:16:31Z</dcterms:modified>
</cp:coreProperties>
</file>